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Caveat" panose="020B0604020202020204" charset="0"/>
      <p:regular r:id="rId37"/>
      <p:bold r:id="rId38"/>
    </p:embeddedFont>
    <p:embeddedFont>
      <p:font typeface="Comfortaa" panose="020B0604020202020204" charset="0"/>
      <p:regular r:id="rId39"/>
      <p:bold r:id="rId40"/>
    </p:embeddedFont>
    <p:embeddedFont>
      <p:font typeface="Lobster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eb0de3a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eb0de3a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eb0de3ae2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eb0de3ae2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eb0de3ae2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eb0de3ae2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eb0de3ae2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eb0de3ae2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67fe2e99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67fe2e99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eb0de3ae2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eb0de3ae2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eb0de3ae2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eb0de3ae2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eb0de3ae2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eb0de3ae2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b0de3ae2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eb0de3ae2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67fe2e99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67fe2e99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eb0de3ae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9eb0de3a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67fe2e99b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67fe2e99b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b8df3b3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4b8df3b3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/>
                <a:ea typeface="Times New Roman"/>
                <a:cs typeface="Times New Roman"/>
                <a:sym typeface="Times New Roman"/>
              </a:rPr>
              <a:t>Physical Examination: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In a physical examination, medical examination, or clinical examination, a medical practitioner examines a patient for any possible medical signs or symptoms of a medical condition.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67fe2e99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67fe2e99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The system would intelligently predict laboratory test(s) based on physical examination to make sure about the disease of victim.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67fe2e99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67fe2e99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Laboratory Report would declare the disease to the Victim.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67fe2e99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67fe2e99b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Medicine Recommendation based on previous positive feedbacks of the same kind of victims.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67fe2e99b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67fe2e99b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Obstetrics (the OB) involves care during pre-conception, pregnancy, childbirth, and immediately after delivery.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Gynecology (the GYN) involves care of all women's health issues.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67fe2e99b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67fe2e99b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Emergency Services 24/7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67fe2e99b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67fe2e99b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Storing/Retrieving Patient’s medical history by scanning the CINC Card of patient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67fe2e99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67fe2e99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67fe2e99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67fe2e99b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69f085a8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a69f085a8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67fe2e99b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67fe2e99b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67fe2e99b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67fe2e99b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67fe2e99b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67fe2e99b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4e3e41a8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4e3e41a8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67fe2e99b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67fe2e99b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eb0de3ae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eb0de3ae2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9eb0de3ae2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eb0de3ae2_0_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9eb0de3ae2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67fe2e9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67fe2e9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67fe2e99b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67fe2e99b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67fe2e99b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67fe2e99b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67fe2e99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67fe2e99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3279312" y="1423095"/>
            <a:ext cx="2430000" cy="243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>
            <a:spLocks noGrp="1"/>
          </p:cNvSpPr>
          <p:nvPr>
            <p:ph type="pic" idx="3"/>
          </p:nvPr>
        </p:nvSpPr>
        <p:spPr>
          <a:xfrm>
            <a:off x="600463" y="1666095"/>
            <a:ext cx="1944000" cy="19440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4"/>
          </p:nvPr>
        </p:nvSpPr>
        <p:spPr>
          <a:xfrm>
            <a:off x="6612011" y="1666095"/>
            <a:ext cx="1944000" cy="19440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19548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0" y="592936"/>
            <a:ext cx="9144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3402340" y="1137019"/>
            <a:ext cx="2322000" cy="28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1160806" y="405629"/>
            <a:ext cx="178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4"/>
          </p:nvPr>
        </p:nvSpPr>
        <p:spPr>
          <a:xfrm>
            <a:off x="6183872" y="2678410"/>
            <a:ext cx="1782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tyle slide layout">
  <p:cSld name="6_Style slide layou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2120837" y="2174136"/>
            <a:ext cx="893100" cy="146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30075" y="992625"/>
            <a:ext cx="3777600" cy="31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usatineMediaLLC.cmdt202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y.google.com/store/apps/details?id=com.toolcoder.medicallaboratorydiagnosi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l="1162" r="1162"/>
          <a:stretch/>
        </p:blipFill>
        <p:spPr>
          <a:xfrm>
            <a:off x="5022750" y="1064100"/>
            <a:ext cx="3397200" cy="347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670525" y="1876200"/>
            <a:ext cx="3348900" cy="22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1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GB" b="1" i="1">
                <a:latin typeface="Times New Roman"/>
                <a:ea typeface="Times New Roman"/>
                <a:cs typeface="Times New Roman"/>
                <a:sym typeface="Times New Roman"/>
              </a:rPr>
              <a:t>and whoever saves one ; it is as if he had saved mankind entirely</a:t>
            </a:r>
            <a:r>
              <a:rPr lang="en-GB" sz="3000" b="1" i="1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30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i="1">
                <a:latin typeface="Times New Roman"/>
                <a:ea typeface="Times New Roman"/>
                <a:cs typeface="Times New Roman"/>
                <a:sym typeface="Times New Roman"/>
              </a:rPr>
              <a:t>Al-Quran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[05:32]</a:t>
            </a:r>
            <a:endParaRPr sz="1300"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4294967295"/>
          </p:nvPr>
        </p:nvSpPr>
        <p:spPr>
          <a:xfrm>
            <a:off x="0" y="107750"/>
            <a:ext cx="9144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Al-Shaafi Diagnostics and Treatment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1187675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336" y="988325"/>
            <a:ext cx="2811244" cy="36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559675" y="2333097"/>
            <a:ext cx="52776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experience of a doctor is limited to his/her life span.</a:t>
            </a:r>
            <a:endParaRPr sz="30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347850" y="8394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4294967295"/>
          </p:nvPr>
        </p:nvSpPr>
        <p:spPr>
          <a:xfrm>
            <a:off x="0" y="10775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Statement 1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l="26813" r="29380"/>
          <a:stretch/>
        </p:blipFill>
        <p:spPr>
          <a:xfrm>
            <a:off x="6809475" y="946950"/>
            <a:ext cx="1698326" cy="38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559675" y="2485500"/>
            <a:ext cx="59874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Uncatched exceptions in diagnostics and treatment.</a:t>
            </a:r>
            <a:endParaRPr sz="30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347850" y="9918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4294967295"/>
          </p:nvPr>
        </p:nvSpPr>
        <p:spPr>
          <a:xfrm>
            <a:off x="0" y="10775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Statement 2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t="16216" r="3128" b="15243"/>
          <a:stretch/>
        </p:blipFill>
        <p:spPr>
          <a:xfrm>
            <a:off x="1577150" y="897675"/>
            <a:ext cx="7302650" cy="34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422175" y="4339650"/>
            <a:ext cx="8681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number of doctors can’t serve the entire nation.</a:t>
            </a:r>
            <a:endParaRPr sz="2800" i="1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210350" y="284597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 dirty="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 dirty="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4294967295"/>
          </p:nvPr>
        </p:nvSpPr>
        <p:spPr>
          <a:xfrm>
            <a:off x="0" y="10775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Statement 3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01" y="910900"/>
            <a:ext cx="3977501" cy="39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>
            <a:spLocks noGrp="1"/>
          </p:cNvSpPr>
          <p:nvPr>
            <p:ph type="body" idx="4294967295"/>
          </p:nvPr>
        </p:nvSpPr>
        <p:spPr>
          <a:xfrm>
            <a:off x="0" y="107750"/>
            <a:ext cx="914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Statement 4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559675" y="2714100"/>
            <a:ext cx="42183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checkup is not affordable for the poor.</a:t>
            </a:r>
            <a:endParaRPr sz="30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347850" y="12204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-150" y="3116950"/>
            <a:ext cx="9144000" cy="202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5709275" y="2912200"/>
            <a:ext cx="1090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956175" y="4445125"/>
            <a:ext cx="31170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Solution</a:t>
            </a:r>
            <a:endParaRPr sz="3000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l="42816" t="15437" r="4942" b="13453"/>
          <a:stretch/>
        </p:blipFill>
        <p:spPr>
          <a:xfrm>
            <a:off x="5565100" y="1220425"/>
            <a:ext cx="3269726" cy="339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251" y="1089048"/>
            <a:ext cx="1448724" cy="18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559675" y="2485500"/>
            <a:ext cx="46647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strike="sngStrike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experience of a doctor is limited to his/her life span.</a:t>
            </a:r>
            <a:endParaRPr sz="3000" i="1" strike="sngStrike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Preserving the experience of doctors in an expert system.</a:t>
            </a:r>
            <a:endParaRPr sz="3000" i="1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47850" y="9918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Solution 1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l="26813" r="29380" b="45604"/>
          <a:stretch/>
        </p:blipFill>
        <p:spPr>
          <a:xfrm>
            <a:off x="4806225" y="595500"/>
            <a:ext cx="1634774" cy="20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559675" y="2409300"/>
            <a:ext cx="59874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strike="sngStrike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Uncatched exceptions in diagnostics and treatment.</a:t>
            </a:r>
            <a:endParaRPr sz="3000" i="1" strike="sngStrike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Catching exceptions using real-time results instead of results from a repository.</a:t>
            </a:r>
            <a:endParaRPr sz="3000" i="1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47850" y="9156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875" y="1840950"/>
            <a:ext cx="2292125" cy="2277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Solution 2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0" y="1335225"/>
            <a:ext cx="3226800" cy="3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r="3128" b="15239"/>
          <a:stretch/>
        </p:blipFill>
        <p:spPr>
          <a:xfrm>
            <a:off x="3154175" y="1030428"/>
            <a:ext cx="2579600" cy="15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559675" y="2409300"/>
            <a:ext cx="46647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strike="sngStrike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number of doctors can’t serve the entire nation.</a:t>
            </a:r>
            <a:endParaRPr sz="3000" i="1" strike="sngStrike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expert system serving multiple clients at once.</a:t>
            </a:r>
            <a:endParaRPr sz="3000" i="1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347850" y="9156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Solution 3</a:t>
            </a:r>
            <a:endParaRPr sz="3000" b="1"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71" y="910900"/>
            <a:ext cx="3859330" cy="385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b="36081"/>
          <a:stretch/>
        </p:blipFill>
        <p:spPr>
          <a:xfrm>
            <a:off x="2235925" y="782100"/>
            <a:ext cx="2598396" cy="16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Problem Solution 4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59675" y="2333100"/>
            <a:ext cx="53241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strike="sngStrike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checkup is not affordable for the poor.</a:t>
            </a:r>
            <a:endParaRPr sz="3000" i="1" strike="sngStrike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medical check up fee to almost free with the help of Artificial Intelligence.</a:t>
            </a:r>
            <a:endParaRPr sz="3000" i="1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347850" y="8394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35"/>
          <p:cNvGrpSpPr/>
          <p:nvPr/>
        </p:nvGrpSpPr>
        <p:grpSpPr>
          <a:xfrm>
            <a:off x="-1" y="0"/>
            <a:ext cx="9144001" cy="5143500"/>
            <a:chOff x="-1" y="0"/>
            <a:chExt cx="9144001" cy="5143498"/>
          </a:xfrm>
        </p:grpSpPr>
        <p:pic>
          <p:nvPicPr>
            <p:cNvPr id="302" name="Google Shape;302;p35"/>
            <p:cNvPicPr preferRelativeResize="0"/>
            <p:nvPr/>
          </p:nvPicPr>
          <p:blipFill rotWithShape="1">
            <a:blip r:embed="rId3">
              <a:alphaModFix/>
            </a:blip>
            <a:srcRect r="92434"/>
            <a:stretch/>
          </p:blipFill>
          <p:spPr>
            <a:xfrm flipH="1">
              <a:off x="-1" y="0"/>
              <a:ext cx="792101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4" y="0"/>
              <a:ext cx="7715246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5"/>
            <p:cNvPicPr preferRelativeResize="0"/>
            <p:nvPr/>
          </p:nvPicPr>
          <p:blipFill rotWithShape="1">
            <a:blip r:embed="rId3">
              <a:alphaModFix/>
            </a:blip>
            <a:srcRect l="96099"/>
            <a:stretch/>
          </p:blipFill>
          <p:spPr>
            <a:xfrm flipH="1">
              <a:off x="8351899" y="0"/>
              <a:ext cx="792101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35"/>
          <p:cNvSpPr txBox="1"/>
          <p:nvPr/>
        </p:nvSpPr>
        <p:spPr>
          <a:xfrm>
            <a:off x="6553002" y="1729181"/>
            <a:ext cx="2001008" cy="103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endParaRPr sz="3000" i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916490" y="1729181"/>
            <a:ext cx="2001008" cy="103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</a:t>
            </a:r>
            <a:endParaRPr sz="3000" i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3171312" y="1315095"/>
            <a:ext cx="2646000" cy="264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395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0" y="474638"/>
            <a:ext cx="9144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Arial"/>
              <a:buNone/>
            </a:pPr>
            <a:r>
              <a:rPr lang="en-GB" sz="1600" dirty="0">
                <a:latin typeface="Caveat"/>
                <a:ea typeface="Caveat"/>
                <a:cs typeface="Caveat"/>
                <a:sym typeface="Caveat"/>
              </a:rPr>
              <a:t>System Administrator</a:t>
            </a:r>
            <a:endParaRPr sz="1700" dirty="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81" name="Google Shape;81;p18"/>
          <p:cNvGrpSpPr/>
          <p:nvPr/>
        </p:nvGrpSpPr>
        <p:grpSpPr>
          <a:xfrm>
            <a:off x="3171400" y="3995850"/>
            <a:ext cx="2646063" cy="701950"/>
            <a:chOff x="259723" y="3256652"/>
            <a:chExt cx="5038200" cy="935933"/>
          </a:xfrm>
        </p:grpSpPr>
        <p:sp>
          <p:nvSpPr>
            <p:cNvPr id="82" name="Google Shape;82;p18"/>
            <p:cNvSpPr txBox="1"/>
            <p:nvPr/>
          </p:nvSpPr>
          <p:spPr>
            <a:xfrm>
              <a:off x="259723" y="3607285"/>
              <a:ext cx="50277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3F3F3F"/>
                  </a:solidFill>
                </a:rPr>
                <a:t>FA17-BCS-090</a:t>
              </a:r>
              <a:endParaRPr sz="1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 txBox="1"/>
            <p:nvPr/>
          </p:nvSpPr>
          <p:spPr>
            <a:xfrm>
              <a:off x="259723" y="3256652"/>
              <a:ext cx="5038200" cy="43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F3F3F"/>
                  </a:solidFill>
                </a:rPr>
                <a:t>USAMA SARWAR</a:t>
              </a:r>
              <a:endParaRPr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525" y="1376375"/>
            <a:ext cx="2521548" cy="25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732750" y="840457"/>
            <a:ext cx="16785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75" y="744475"/>
            <a:ext cx="6400249" cy="42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Functional Requirements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t="5003" b="1061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/>
          <p:nvPr/>
        </p:nvSpPr>
        <p:spPr>
          <a:xfrm>
            <a:off x="-150" y="3158100"/>
            <a:ext cx="9144000" cy="198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0" y="4361700"/>
            <a:ext cx="9144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Physical Examination</a:t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82300" y="37547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#1</a:t>
            </a:r>
            <a:endParaRPr sz="3700" b="1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8" descr="Researcher with glass laboratory chemical test tubes with liquid for analytical Premium Photo"/>
          <p:cNvPicPr preferRelativeResize="0"/>
          <p:nvPr/>
        </p:nvPicPr>
        <p:blipFill rotWithShape="1">
          <a:blip r:embed="rId3">
            <a:alphaModFix/>
          </a:blip>
          <a:srcRect t="10233" b="5328"/>
          <a:stretch/>
        </p:blipFill>
        <p:spPr>
          <a:xfrm>
            <a:off x="-150" y="0"/>
            <a:ext cx="914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-150" y="3431657"/>
            <a:ext cx="9144000" cy="171184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D42C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0" y="4361700"/>
            <a:ext cx="9144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Laboratory Test(s) Prediction (Artificial Intelligence)</a:t>
            </a:r>
            <a:endParaRPr/>
          </a:p>
        </p:txBody>
      </p:sp>
      <p:sp>
        <p:nvSpPr>
          <p:cNvPr id="329" name="Google Shape;329;p38"/>
          <p:cNvSpPr txBox="1"/>
          <p:nvPr/>
        </p:nvSpPr>
        <p:spPr>
          <a:xfrm>
            <a:off x="82300" y="37547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#2</a:t>
            </a:r>
            <a:endParaRPr sz="3700" b="1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t="5365"/>
          <a:stretch/>
        </p:blipFill>
        <p:spPr>
          <a:xfrm>
            <a:off x="2319100" y="271700"/>
            <a:ext cx="4505799" cy="40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0" y="4361700"/>
            <a:ext cx="9144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Disease Declaration Based on Laboratory Report(s)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82300" y="37547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#3</a:t>
            </a:r>
            <a:endParaRPr sz="37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88" y="152400"/>
            <a:ext cx="6081524" cy="4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0" y="4361700"/>
            <a:ext cx="9144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1D42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Treatment/Cure</a:t>
            </a:r>
            <a:endParaRPr>
              <a:solidFill>
                <a:srgbClr val="1D42C9"/>
              </a:solidFill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82300" y="37547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1D42C9"/>
                </a:solidFill>
                <a:latin typeface="Lobster"/>
                <a:ea typeface="Lobster"/>
                <a:cs typeface="Lobster"/>
                <a:sym typeface="Lobster"/>
              </a:rPr>
              <a:t>#4</a:t>
            </a:r>
            <a:endParaRPr sz="3700" b="1">
              <a:solidFill>
                <a:srgbClr val="1D42C9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1664325"/>
            <a:ext cx="9144000" cy="347918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0" y="4514100"/>
            <a:ext cx="91440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Obstetrics and Gynae (OB/GYN)</a:t>
            </a: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82300" y="40595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#5</a:t>
            </a:r>
            <a:endParaRPr sz="3700" b="1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7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0" y="659747"/>
            <a:ext cx="91440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Medical Consultancy</a:t>
            </a:r>
            <a:endParaRPr sz="3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Emergency Services (24/7)</a:t>
            </a:r>
            <a:endParaRPr sz="3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82300" y="52804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#6</a:t>
            </a:r>
            <a:endParaRPr sz="3700" b="1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/>
          <p:cNvPicPr preferRelativeResize="0"/>
          <p:nvPr/>
        </p:nvPicPr>
        <p:blipFill rotWithShape="1">
          <a:blip r:embed="rId3">
            <a:alphaModFix/>
          </a:blip>
          <a:srcRect l="293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/>
          <p:nvPr/>
        </p:nvSpPr>
        <p:spPr>
          <a:xfrm>
            <a:off x="-150" y="3158100"/>
            <a:ext cx="9144000" cy="198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0" y="4361700"/>
            <a:ext cx="9144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Medical History </a:t>
            </a:r>
            <a:r>
              <a:rPr lang="en-GB" sz="2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(Storing &amp; Retrieving on CNIC Card)</a:t>
            </a:r>
            <a:endParaRPr sz="2000"/>
          </a:p>
        </p:txBody>
      </p:sp>
      <p:sp>
        <p:nvSpPr>
          <p:cNvPr id="365" name="Google Shape;365;p43"/>
          <p:cNvSpPr txBox="1"/>
          <p:nvPr/>
        </p:nvSpPr>
        <p:spPr>
          <a:xfrm>
            <a:off x="82300" y="3754750"/>
            <a:ext cx="8229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#7</a:t>
            </a:r>
            <a:endParaRPr sz="3700" b="1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Non Functional Requirements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88" y="715450"/>
            <a:ext cx="7662420" cy="42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/>
        </p:nvSpPr>
        <p:spPr>
          <a:xfrm>
            <a:off x="1114875" y="471475"/>
            <a:ext cx="2670000" cy="63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Reliability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499924" y="426350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073763"/>
                </a:solidFill>
                <a:latin typeface="Lobster"/>
                <a:ea typeface="Lobster"/>
                <a:cs typeface="Lobster"/>
                <a:sym typeface="Lobster"/>
              </a:rPr>
              <a:t>#1</a:t>
            </a:r>
            <a:endParaRPr sz="3700" b="1">
              <a:solidFill>
                <a:srgbClr val="07376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l="42816" t="15437" r="4942" b="13453"/>
          <a:stretch/>
        </p:blipFill>
        <p:spPr>
          <a:xfrm>
            <a:off x="4452550" y="431375"/>
            <a:ext cx="4286228" cy="42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1114875" y="1154800"/>
            <a:ext cx="2670000" cy="6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Usability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468424" y="1104900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#2</a:t>
            </a:r>
            <a:endParaRPr sz="3700" b="1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1114875" y="1883250"/>
            <a:ext cx="2670000" cy="6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Cross-Platform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468424" y="1859650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0B5394"/>
                </a:solidFill>
                <a:latin typeface="Lobster"/>
                <a:ea typeface="Lobster"/>
                <a:cs typeface="Lobster"/>
                <a:sym typeface="Lobster"/>
              </a:rPr>
              <a:t>#3</a:t>
            </a:r>
            <a:endParaRPr sz="3700" b="1">
              <a:solidFill>
                <a:srgbClr val="0B539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1114875" y="2611700"/>
            <a:ext cx="2670000" cy="6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Security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468424" y="2556325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#4</a:t>
            </a:r>
            <a:endParaRPr sz="3700" b="1">
              <a:solidFill>
                <a:srgbClr val="1155C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1114875" y="3340150"/>
            <a:ext cx="2295300" cy="6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423724" y="3278225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#5</a:t>
            </a:r>
            <a:endParaRPr sz="3700" b="1">
              <a:solidFill>
                <a:srgbClr val="3C78D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1114875" y="4025950"/>
            <a:ext cx="2295300" cy="6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6D9EE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Portability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423724" y="3964025"/>
            <a:ext cx="82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>
                <a:solidFill>
                  <a:srgbClr val="6D9EEB"/>
                </a:solidFill>
                <a:latin typeface="Lobster"/>
                <a:ea typeface="Lobster"/>
                <a:cs typeface="Lobster"/>
                <a:sym typeface="Lobster"/>
              </a:rPr>
              <a:t>#6</a:t>
            </a:r>
            <a:endParaRPr sz="3700" b="1">
              <a:solidFill>
                <a:srgbClr val="6D9EEB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347" y="1209215"/>
            <a:ext cx="2972800" cy="2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84588" y="2523150"/>
            <a:ext cx="4823933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Ms </a:t>
            </a:r>
            <a:r>
              <a:rPr lang="en-GB" dirty="0" err="1"/>
              <a:t>Azka</a:t>
            </a:r>
            <a:r>
              <a:rPr lang="en-GB" dirty="0"/>
              <a:t> Mehmood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Lecturer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Department of Computer Science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COMSATS University Islamabad, Sahiwal Campus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9"/>
          <p:cNvSpPr/>
          <p:nvPr/>
        </p:nvSpPr>
        <p:spPr>
          <a:xfrm>
            <a:off x="758414" y="2523150"/>
            <a:ext cx="16785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84540" y="2098424"/>
            <a:ext cx="1678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i="1">
              <a:solidFill>
                <a:srgbClr val="2196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Tools &amp; Technologies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25" y="909200"/>
            <a:ext cx="1184067" cy="11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337" y="2369100"/>
            <a:ext cx="917689" cy="113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697" y="2380536"/>
            <a:ext cx="1139153" cy="113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8600" y="3888625"/>
            <a:ext cx="1069676" cy="10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612" y="3946825"/>
            <a:ext cx="852725" cy="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7727" y="3563325"/>
            <a:ext cx="1487025" cy="14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5513" y="2380668"/>
            <a:ext cx="1139154" cy="113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5851" y="901951"/>
            <a:ext cx="1115200" cy="11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74386" y="853878"/>
            <a:ext cx="1115200" cy="113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3650" y="853650"/>
            <a:ext cx="1115199" cy="113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9292" y="2380671"/>
            <a:ext cx="1139151" cy="11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2000" y="3853425"/>
            <a:ext cx="1090324" cy="10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Mockups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75" y="1078124"/>
            <a:ext cx="1596315" cy="3283576"/>
          </a:xfrm>
          <a:prstGeom prst="rect">
            <a:avLst/>
          </a:prstGeom>
          <a:noFill/>
          <a:ln>
            <a:noFill/>
          </a:ln>
          <a:effectLst>
            <a:outerShdw blurRad="171450" dist="19050" algn="bl" rotWithShape="0">
              <a:srgbClr val="000000">
                <a:alpha val="25000"/>
              </a:srgbClr>
            </a:outerShdw>
          </a:effectLst>
        </p:spPr>
      </p:pic>
      <p:pic>
        <p:nvPicPr>
          <p:cNvPr id="415" name="Google Shape;4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838" y="1078124"/>
            <a:ext cx="1596315" cy="3283576"/>
          </a:xfrm>
          <a:prstGeom prst="rect">
            <a:avLst/>
          </a:prstGeom>
          <a:noFill/>
          <a:ln>
            <a:noFill/>
          </a:ln>
          <a:effectLst>
            <a:outerShdw blurRad="171450" dist="19050" algn="bl" rotWithShape="0">
              <a:srgbClr val="000000">
                <a:alpha val="25000"/>
              </a:srgbClr>
            </a:outerShdw>
          </a:effectLst>
        </p:spPr>
      </p:pic>
      <p:pic>
        <p:nvPicPr>
          <p:cNvPr id="416" name="Google Shape;4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301" y="1078124"/>
            <a:ext cx="1596315" cy="3283576"/>
          </a:xfrm>
          <a:prstGeom prst="rect">
            <a:avLst/>
          </a:prstGeom>
          <a:noFill/>
          <a:ln>
            <a:noFill/>
          </a:ln>
          <a:effectLst>
            <a:outerShdw blurRad="171450" dist="19050" algn="bl" rotWithShape="0">
              <a:srgbClr val="000000">
                <a:alpha val="25000"/>
              </a:srgbClr>
            </a:outerShdw>
          </a:effectLst>
        </p:spPr>
      </p:pic>
      <p:pic>
        <p:nvPicPr>
          <p:cNvPr id="417" name="Google Shape;4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9114" y="1078124"/>
            <a:ext cx="1596315" cy="3283576"/>
          </a:xfrm>
          <a:prstGeom prst="rect">
            <a:avLst/>
          </a:prstGeom>
          <a:noFill/>
          <a:ln>
            <a:noFill/>
          </a:ln>
          <a:effectLst>
            <a:outerShdw blurRad="171450" dist="19050" algn="bl" rotWithShape="0">
              <a:srgbClr val="000000">
                <a:alpha val="25000"/>
              </a:srgbClr>
            </a:outerShdw>
          </a:effectLst>
        </p:spPr>
      </p:pic>
      <p:pic>
        <p:nvPicPr>
          <p:cNvPr id="418" name="Google Shape;4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8573" y="1078127"/>
            <a:ext cx="1596300" cy="3283576"/>
          </a:xfrm>
          <a:prstGeom prst="rect">
            <a:avLst/>
          </a:prstGeom>
          <a:noFill/>
          <a:ln>
            <a:noFill/>
          </a:ln>
          <a:effectLst>
            <a:outerShdw blurRad="171450" dist="1905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Conclusion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8"/>
          <p:cNvPicPr preferRelativeResize="0"/>
          <p:nvPr/>
        </p:nvPicPr>
        <p:blipFill rotWithShape="1">
          <a:blip r:embed="rId3">
            <a:alphaModFix/>
          </a:blip>
          <a:srcRect t="32272" b="34053"/>
          <a:stretch/>
        </p:blipFill>
        <p:spPr>
          <a:xfrm flipH="1">
            <a:off x="4623663" y="871188"/>
            <a:ext cx="3482899" cy="14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/>
          <p:cNvPicPr preferRelativeResize="0"/>
          <p:nvPr/>
        </p:nvPicPr>
        <p:blipFill rotWithShape="1">
          <a:blip r:embed="rId3">
            <a:alphaModFix/>
          </a:blip>
          <a:srcRect b="68666"/>
          <a:stretch/>
        </p:blipFill>
        <p:spPr>
          <a:xfrm>
            <a:off x="1037438" y="947388"/>
            <a:ext cx="3482899" cy="133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t="66326"/>
          <a:stretch/>
        </p:blipFill>
        <p:spPr>
          <a:xfrm>
            <a:off x="2744950" y="2966715"/>
            <a:ext cx="3482899" cy="143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/>
          <p:nvPr/>
        </p:nvSpPr>
        <p:spPr>
          <a:xfrm>
            <a:off x="1160450" y="2243738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Diagnosis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3009725" y="2243738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Laboratory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4623675" y="4286163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Consultancy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2779275" y="4286163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Cost Efficient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4859000" y="2243738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Treatment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6587475" y="2243738"/>
            <a:ext cx="1480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History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>
            <a:spLocks noGrp="1"/>
          </p:cNvSpPr>
          <p:nvPr>
            <p:ph type="subTitle" idx="1"/>
          </p:nvPr>
        </p:nvSpPr>
        <p:spPr>
          <a:xfrm>
            <a:off x="311700" y="764075"/>
            <a:ext cx="8520600" cy="3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34343"/>
                </a:solidFill>
              </a:rPr>
              <a:t>CURRENT Medical Diagnosis and Treatment CMDT 2020</a:t>
            </a:r>
            <a:endParaRPr sz="2000" b="1" dirty="0">
              <a:solidFill>
                <a:srgbClr val="434343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434343"/>
                </a:solidFill>
              </a:rPr>
              <a:t>(</a:t>
            </a:r>
            <a:r>
              <a:rPr lang="en-GB" sz="1400" dirty="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https://play.google.com/store/apps/details?id=com.usatineMediaLLC.cmdt2020</a:t>
            </a:r>
            <a:r>
              <a:rPr lang="en-GB" sz="1400" dirty="0">
                <a:solidFill>
                  <a:srgbClr val="434343"/>
                </a:solidFill>
              </a:rPr>
              <a:t>)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34343"/>
                </a:solidFill>
              </a:rPr>
              <a:t>Medical Laboratory Diagnosis</a:t>
            </a:r>
            <a:endParaRPr sz="2000" b="1" baseline="30000" dirty="0">
              <a:solidFill>
                <a:srgbClr val="434343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434343"/>
                </a:solidFill>
              </a:rPr>
              <a:t>(</a:t>
            </a:r>
            <a:r>
              <a:rPr lang="en-GB" sz="1400" dirty="0">
                <a:solidFill>
                  <a:srgbClr val="43434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https://play.google.com/store/apps/details?id=com.toolcoder.medicallaboratorydiagnosis</a:t>
            </a:r>
            <a:r>
              <a:rPr lang="en-GB" sz="1400" dirty="0">
                <a:solidFill>
                  <a:srgbClr val="434343"/>
                </a:solidFill>
              </a:rPr>
              <a:t>)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434343"/>
                </a:solidFill>
              </a:rPr>
              <a:t>Symptomate</a:t>
            </a:r>
            <a:r>
              <a:rPr lang="en-GB" sz="2000" b="1" dirty="0">
                <a:solidFill>
                  <a:srgbClr val="434343"/>
                </a:solidFill>
              </a:rPr>
              <a:t> – Symptom checker</a:t>
            </a:r>
            <a:endParaRPr sz="2000" b="1" baseline="30000" dirty="0">
              <a:solidFill>
                <a:srgbClr val="434343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434343"/>
                </a:solidFill>
              </a:rPr>
              <a:t>(https://play.google.com/store/apps/details?id=com.symptomate.mobile)</a:t>
            </a:r>
            <a:endParaRPr sz="1400" dirty="0">
              <a:solidFill>
                <a:srgbClr val="434343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434343"/>
                </a:solidFill>
              </a:rPr>
              <a:t>Mockups</a:t>
            </a:r>
            <a:r>
              <a:rPr lang="en-GB" sz="2000" b="1" dirty="0">
                <a:solidFill>
                  <a:srgbClr val="434343"/>
                </a:solidFill>
              </a:rPr>
              <a:t> (Adobe XD)</a:t>
            </a:r>
            <a:endParaRPr sz="2000" b="1" dirty="0">
              <a:solidFill>
                <a:srgbClr val="434343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434343"/>
                </a:solidFill>
              </a:rPr>
              <a:t>(https://xd.adobe.com/view/0072b651-aec0-4404-8a52-24ecec2ae6d3-5521/?fullscreen&amp;hints=on)</a:t>
            </a:r>
            <a:endParaRPr sz="1400" dirty="0">
              <a:solidFill>
                <a:srgbClr val="434343"/>
              </a:solidFill>
            </a:endParaRPr>
          </a:p>
        </p:txBody>
      </p:sp>
      <p:sp>
        <p:nvSpPr>
          <p:cNvPr id="439" name="Google Shape;439;p49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References</a:t>
            </a:r>
            <a:endParaRPr sz="3000" b="1" dirty="0">
              <a:solidFill>
                <a:srgbClr val="2196F3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0"/>
          <p:cNvPicPr preferRelativeResize="0"/>
          <p:nvPr/>
        </p:nvPicPr>
        <p:blipFill rotWithShape="1">
          <a:blip r:embed="rId3">
            <a:alphaModFix/>
          </a:blip>
          <a:srcRect t="22332" b="33349"/>
          <a:stretch/>
        </p:blipFill>
        <p:spPr>
          <a:xfrm>
            <a:off x="2949677" y="1986513"/>
            <a:ext cx="3244646" cy="11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6631060" y="1195156"/>
            <a:ext cx="503400" cy="503400"/>
          </a:xfrm>
          <a:prstGeom prst="corner">
            <a:avLst>
              <a:gd name="adj1" fmla="val 16112"/>
              <a:gd name="adj2" fmla="val 143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783050" y="267675"/>
            <a:ext cx="2091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endParaRPr sz="11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2196F3"/>
                </a:solidFill>
              </a:rPr>
              <a:t>DOCTORS</a:t>
            </a:r>
            <a:endParaRPr sz="1100">
              <a:solidFill>
                <a:srgbClr val="2196F3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3"/>
                </a:solidFill>
              </a:rPr>
              <a:t>TEAM</a:t>
            </a:r>
            <a:endParaRPr sz="1100"/>
          </a:p>
        </p:txBody>
      </p:sp>
      <p:sp>
        <p:nvSpPr>
          <p:cNvPr id="118" name="Google Shape;118;p20"/>
          <p:cNvSpPr/>
          <p:nvPr/>
        </p:nvSpPr>
        <p:spPr>
          <a:xfrm rot="10800000">
            <a:off x="8453084" y="176436"/>
            <a:ext cx="503400" cy="503400"/>
          </a:xfrm>
          <a:prstGeom prst="corner">
            <a:avLst>
              <a:gd name="adj1" fmla="val 16112"/>
              <a:gd name="adj2" fmla="val 156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3396851" y="878004"/>
            <a:ext cx="2333100" cy="2770500"/>
          </a:xfrm>
          <a:prstGeom prst="rect">
            <a:avLst/>
          </a:prstGeom>
          <a:noFill/>
          <a:ln w="25400" cap="flat" cmpd="sng">
            <a:solidFill>
              <a:srgbClr val="2196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1002125" y="258550"/>
            <a:ext cx="2091300" cy="2354700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981775" y="1931650"/>
            <a:ext cx="2196300" cy="2490300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>
            <a:spLocks noGrp="1"/>
          </p:cNvSpPr>
          <p:nvPr>
            <p:ph type="pic" idx="3"/>
          </p:nvPr>
        </p:nvSpPr>
        <p:spPr>
          <a:xfrm>
            <a:off x="1160806" y="405629"/>
            <a:ext cx="1782000" cy="20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Image Doctor</a:t>
            </a:r>
            <a:endParaRPr/>
          </a:p>
        </p:txBody>
      </p:sp>
      <p:sp>
        <p:nvSpPr>
          <p:cNvPr id="123" name="Google Shape;123;p20"/>
          <p:cNvSpPr>
            <a:spLocks noGrp="1"/>
          </p:cNvSpPr>
          <p:nvPr>
            <p:ph type="pic" idx="2"/>
          </p:nvPr>
        </p:nvSpPr>
        <p:spPr>
          <a:xfrm>
            <a:off x="3518362" y="975212"/>
            <a:ext cx="2090100" cy="25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Image Doctor</a:t>
            </a:r>
            <a:endParaRPr/>
          </a:p>
        </p:txBody>
      </p:sp>
      <p:sp>
        <p:nvSpPr>
          <p:cNvPr id="124" name="Google Shape;124;p20"/>
          <p:cNvSpPr>
            <a:spLocks noGrp="1"/>
          </p:cNvSpPr>
          <p:nvPr>
            <p:ph type="pic" idx="4"/>
          </p:nvPr>
        </p:nvSpPr>
        <p:spPr>
          <a:xfrm>
            <a:off x="6099894" y="2048306"/>
            <a:ext cx="1949100" cy="224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Image Doctor</a:t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706977" y="4292601"/>
            <a:ext cx="683521" cy="697496"/>
            <a:chOff x="4241630" y="2018644"/>
            <a:chExt cx="3708742" cy="3786621"/>
          </a:xfrm>
        </p:grpSpPr>
        <p:sp>
          <p:nvSpPr>
            <p:cNvPr id="126" name="Google Shape;126;p20"/>
            <p:cNvSpPr/>
            <p:nvPr/>
          </p:nvSpPr>
          <p:spPr>
            <a:xfrm>
              <a:off x="6220661" y="2122391"/>
              <a:ext cx="1729712" cy="721391"/>
            </a:xfrm>
            <a:custGeom>
              <a:avLst/>
              <a:gdLst/>
              <a:ahLst/>
              <a:cxnLst/>
              <a:rect l="l" t="t" r="r" b="b"/>
              <a:pathLst>
                <a:path w="1489" h="621" extrusionOk="0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234856" y="2950293"/>
              <a:ext cx="1409094" cy="2702030"/>
            </a:xfrm>
            <a:custGeom>
              <a:avLst/>
              <a:gdLst/>
              <a:ahLst/>
              <a:cxnLst/>
              <a:rect l="l" t="t" r="r" b="b"/>
              <a:pathLst>
                <a:path w="1213" h="2416" extrusionOk="0">
                  <a:moveTo>
                    <a:pt x="656" y="1932"/>
                  </a:moveTo>
                  <a:lnTo>
                    <a:pt x="673" y="1932"/>
                  </a:lnTo>
                  <a:lnTo>
                    <a:pt x="673" y="1940"/>
                  </a:lnTo>
                  <a:lnTo>
                    <a:pt x="673" y="1963"/>
                  </a:lnTo>
                  <a:lnTo>
                    <a:pt x="674" y="1981"/>
                  </a:lnTo>
                  <a:lnTo>
                    <a:pt x="674" y="1998"/>
                  </a:lnTo>
                  <a:lnTo>
                    <a:pt x="674" y="2014"/>
                  </a:lnTo>
                  <a:lnTo>
                    <a:pt x="674" y="2032"/>
                  </a:lnTo>
                  <a:lnTo>
                    <a:pt x="676" y="2054"/>
                  </a:lnTo>
                  <a:lnTo>
                    <a:pt x="676" y="2083"/>
                  </a:lnTo>
                  <a:lnTo>
                    <a:pt x="676" y="2120"/>
                  </a:lnTo>
                  <a:lnTo>
                    <a:pt x="682" y="2170"/>
                  </a:lnTo>
                  <a:lnTo>
                    <a:pt x="693" y="2216"/>
                  </a:lnTo>
                  <a:lnTo>
                    <a:pt x="709" y="2260"/>
                  </a:lnTo>
                  <a:lnTo>
                    <a:pt x="727" y="2300"/>
                  </a:lnTo>
                  <a:lnTo>
                    <a:pt x="753" y="2340"/>
                  </a:lnTo>
                  <a:lnTo>
                    <a:pt x="778" y="2378"/>
                  </a:lnTo>
                  <a:lnTo>
                    <a:pt x="805" y="2416"/>
                  </a:lnTo>
                  <a:lnTo>
                    <a:pt x="762" y="2381"/>
                  </a:lnTo>
                  <a:lnTo>
                    <a:pt x="724" y="2341"/>
                  </a:lnTo>
                  <a:lnTo>
                    <a:pt x="691" y="2298"/>
                  </a:lnTo>
                  <a:lnTo>
                    <a:pt x="664" y="2254"/>
                  </a:lnTo>
                  <a:lnTo>
                    <a:pt x="640" y="2207"/>
                  </a:lnTo>
                  <a:lnTo>
                    <a:pt x="624" y="2161"/>
                  </a:lnTo>
                  <a:lnTo>
                    <a:pt x="614" y="2116"/>
                  </a:lnTo>
                  <a:lnTo>
                    <a:pt x="609" y="2074"/>
                  </a:lnTo>
                  <a:lnTo>
                    <a:pt x="613" y="2036"/>
                  </a:lnTo>
                  <a:lnTo>
                    <a:pt x="622" y="2007"/>
                  </a:lnTo>
                  <a:lnTo>
                    <a:pt x="631" y="1980"/>
                  </a:lnTo>
                  <a:lnTo>
                    <a:pt x="644" y="1956"/>
                  </a:lnTo>
                  <a:lnTo>
                    <a:pt x="656" y="1932"/>
                  </a:lnTo>
                  <a:close/>
                  <a:moveTo>
                    <a:pt x="573" y="980"/>
                  </a:moveTo>
                  <a:lnTo>
                    <a:pt x="604" y="992"/>
                  </a:lnTo>
                  <a:lnTo>
                    <a:pt x="636" y="1007"/>
                  </a:lnTo>
                  <a:lnTo>
                    <a:pt x="665" y="1020"/>
                  </a:lnTo>
                  <a:lnTo>
                    <a:pt x="662" y="1029"/>
                  </a:lnTo>
                  <a:lnTo>
                    <a:pt x="660" y="1043"/>
                  </a:lnTo>
                  <a:lnTo>
                    <a:pt x="656" y="1052"/>
                  </a:lnTo>
                  <a:lnTo>
                    <a:pt x="629" y="1067"/>
                  </a:lnTo>
                  <a:lnTo>
                    <a:pt x="604" y="1089"/>
                  </a:lnTo>
                  <a:lnTo>
                    <a:pt x="584" y="1114"/>
                  </a:lnTo>
                  <a:lnTo>
                    <a:pt x="567" y="1145"/>
                  </a:lnTo>
                  <a:lnTo>
                    <a:pt x="560" y="1178"/>
                  </a:lnTo>
                  <a:lnTo>
                    <a:pt x="558" y="1212"/>
                  </a:lnTo>
                  <a:lnTo>
                    <a:pt x="565" y="1249"/>
                  </a:lnTo>
                  <a:lnTo>
                    <a:pt x="582" y="1285"/>
                  </a:lnTo>
                  <a:lnTo>
                    <a:pt x="609" y="1321"/>
                  </a:lnTo>
                  <a:lnTo>
                    <a:pt x="640" y="1354"/>
                  </a:lnTo>
                  <a:lnTo>
                    <a:pt x="676" y="1385"/>
                  </a:lnTo>
                  <a:lnTo>
                    <a:pt x="714" y="1410"/>
                  </a:lnTo>
                  <a:lnTo>
                    <a:pt x="754" y="1438"/>
                  </a:lnTo>
                  <a:lnTo>
                    <a:pt x="796" y="1463"/>
                  </a:lnTo>
                  <a:lnTo>
                    <a:pt x="834" y="1489"/>
                  </a:lnTo>
                  <a:lnTo>
                    <a:pt x="873" y="1518"/>
                  </a:lnTo>
                  <a:lnTo>
                    <a:pt x="907" y="1549"/>
                  </a:lnTo>
                  <a:lnTo>
                    <a:pt x="936" y="1585"/>
                  </a:lnTo>
                  <a:lnTo>
                    <a:pt x="953" y="1614"/>
                  </a:lnTo>
                  <a:lnTo>
                    <a:pt x="962" y="1647"/>
                  </a:lnTo>
                  <a:lnTo>
                    <a:pt x="962" y="1680"/>
                  </a:lnTo>
                  <a:lnTo>
                    <a:pt x="956" y="1714"/>
                  </a:lnTo>
                  <a:lnTo>
                    <a:pt x="945" y="1749"/>
                  </a:lnTo>
                  <a:lnTo>
                    <a:pt x="931" y="1781"/>
                  </a:lnTo>
                  <a:lnTo>
                    <a:pt x="911" y="1810"/>
                  </a:lnTo>
                  <a:lnTo>
                    <a:pt x="887" y="1836"/>
                  </a:lnTo>
                  <a:lnTo>
                    <a:pt x="862" y="1856"/>
                  </a:lnTo>
                  <a:lnTo>
                    <a:pt x="833" y="1872"/>
                  </a:lnTo>
                  <a:lnTo>
                    <a:pt x="833" y="1870"/>
                  </a:lnTo>
                  <a:lnTo>
                    <a:pt x="829" y="1869"/>
                  </a:lnTo>
                  <a:lnTo>
                    <a:pt x="825" y="1867"/>
                  </a:lnTo>
                  <a:lnTo>
                    <a:pt x="822" y="1863"/>
                  </a:lnTo>
                  <a:lnTo>
                    <a:pt x="818" y="1861"/>
                  </a:lnTo>
                  <a:lnTo>
                    <a:pt x="816" y="1860"/>
                  </a:lnTo>
                  <a:lnTo>
                    <a:pt x="816" y="1827"/>
                  </a:lnTo>
                  <a:lnTo>
                    <a:pt x="816" y="1792"/>
                  </a:lnTo>
                  <a:lnTo>
                    <a:pt x="844" y="1767"/>
                  </a:lnTo>
                  <a:lnTo>
                    <a:pt x="864" y="1736"/>
                  </a:lnTo>
                  <a:lnTo>
                    <a:pt x="882" y="1700"/>
                  </a:lnTo>
                  <a:lnTo>
                    <a:pt x="869" y="1660"/>
                  </a:lnTo>
                  <a:lnTo>
                    <a:pt x="853" y="1625"/>
                  </a:lnTo>
                  <a:lnTo>
                    <a:pt x="831" y="1596"/>
                  </a:lnTo>
                  <a:lnTo>
                    <a:pt x="804" y="1570"/>
                  </a:lnTo>
                  <a:lnTo>
                    <a:pt x="774" y="1547"/>
                  </a:lnTo>
                  <a:lnTo>
                    <a:pt x="744" y="1527"/>
                  </a:lnTo>
                  <a:lnTo>
                    <a:pt x="711" y="1509"/>
                  </a:lnTo>
                  <a:lnTo>
                    <a:pt x="678" y="1490"/>
                  </a:lnTo>
                  <a:lnTo>
                    <a:pt x="647" y="1470"/>
                  </a:lnTo>
                  <a:lnTo>
                    <a:pt x="616" y="1450"/>
                  </a:lnTo>
                  <a:lnTo>
                    <a:pt x="589" y="1429"/>
                  </a:lnTo>
                  <a:lnTo>
                    <a:pt x="560" y="1400"/>
                  </a:lnTo>
                  <a:lnTo>
                    <a:pt x="534" y="1369"/>
                  </a:lnTo>
                  <a:lnTo>
                    <a:pt x="509" y="1336"/>
                  </a:lnTo>
                  <a:lnTo>
                    <a:pt x="494" y="1314"/>
                  </a:lnTo>
                  <a:lnTo>
                    <a:pt x="478" y="1287"/>
                  </a:lnTo>
                  <a:lnTo>
                    <a:pt x="465" y="1254"/>
                  </a:lnTo>
                  <a:lnTo>
                    <a:pt x="454" y="1220"/>
                  </a:lnTo>
                  <a:lnTo>
                    <a:pt x="449" y="1185"/>
                  </a:lnTo>
                  <a:lnTo>
                    <a:pt x="453" y="1149"/>
                  </a:lnTo>
                  <a:lnTo>
                    <a:pt x="465" y="1112"/>
                  </a:lnTo>
                  <a:lnTo>
                    <a:pt x="485" y="1076"/>
                  </a:lnTo>
                  <a:lnTo>
                    <a:pt x="511" y="1043"/>
                  </a:lnTo>
                  <a:lnTo>
                    <a:pt x="538" y="1012"/>
                  </a:lnTo>
                  <a:lnTo>
                    <a:pt x="573" y="980"/>
                  </a:lnTo>
                  <a:close/>
                  <a:moveTo>
                    <a:pt x="380" y="0"/>
                  </a:moveTo>
                  <a:lnTo>
                    <a:pt x="418" y="1"/>
                  </a:lnTo>
                  <a:lnTo>
                    <a:pt x="454" y="7"/>
                  </a:lnTo>
                  <a:lnTo>
                    <a:pt x="487" y="14"/>
                  </a:lnTo>
                  <a:lnTo>
                    <a:pt x="518" y="23"/>
                  </a:lnTo>
                  <a:lnTo>
                    <a:pt x="544" y="38"/>
                  </a:lnTo>
                  <a:lnTo>
                    <a:pt x="564" y="54"/>
                  </a:lnTo>
                  <a:lnTo>
                    <a:pt x="578" y="74"/>
                  </a:lnTo>
                  <a:lnTo>
                    <a:pt x="585" y="100"/>
                  </a:lnTo>
                  <a:lnTo>
                    <a:pt x="585" y="129"/>
                  </a:lnTo>
                  <a:lnTo>
                    <a:pt x="576" y="138"/>
                  </a:lnTo>
                  <a:lnTo>
                    <a:pt x="562" y="150"/>
                  </a:lnTo>
                  <a:lnTo>
                    <a:pt x="545" y="161"/>
                  </a:lnTo>
                  <a:lnTo>
                    <a:pt x="524" y="170"/>
                  </a:lnTo>
                  <a:lnTo>
                    <a:pt x="496" y="176"/>
                  </a:lnTo>
                  <a:lnTo>
                    <a:pt x="467" y="176"/>
                  </a:lnTo>
                  <a:lnTo>
                    <a:pt x="433" y="169"/>
                  </a:lnTo>
                  <a:lnTo>
                    <a:pt x="407" y="160"/>
                  </a:lnTo>
                  <a:lnTo>
                    <a:pt x="378" y="149"/>
                  </a:lnTo>
                  <a:lnTo>
                    <a:pt x="345" y="138"/>
                  </a:lnTo>
                  <a:lnTo>
                    <a:pt x="313" y="127"/>
                  </a:lnTo>
                  <a:lnTo>
                    <a:pt x="278" y="116"/>
                  </a:lnTo>
                  <a:lnTo>
                    <a:pt x="245" y="109"/>
                  </a:lnTo>
                  <a:lnTo>
                    <a:pt x="213" y="103"/>
                  </a:lnTo>
                  <a:lnTo>
                    <a:pt x="182" y="100"/>
                  </a:lnTo>
                  <a:lnTo>
                    <a:pt x="154" y="101"/>
                  </a:lnTo>
                  <a:lnTo>
                    <a:pt x="133" y="109"/>
                  </a:lnTo>
                  <a:lnTo>
                    <a:pt x="114" y="121"/>
                  </a:lnTo>
                  <a:lnTo>
                    <a:pt x="102" y="140"/>
                  </a:lnTo>
                  <a:lnTo>
                    <a:pt x="105" y="174"/>
                  </a:lnTo>
                  <a:lnTo>
                    <a:pt x="120" y="203"/>
                  </a:lnTo>
                  <a:lnTo>
                    <a:pt x="142" y="229"/>
                  </a:lnTo>
                  <a:lnTo>
                    <a:pt x="171" y="250"/>
                  </a:lnTo>
                  <a:lnTo>
                    <a:pt x="205" y="270"/>
                  </a:lnTo>
                  <a:lnTo>
                    <a:pt x="247" y="289"/>
                  </a:lnTo>
                  <a:lnTo>
                    <a:pt x="293" y="303"/>
                  </a:lnTo>
                  <a:lnTo>
                    <a:pt x="344" y="316"/>
                  </a:lnTo>
                  <a:lnTo>
                    <a:pt x="398" y="327"/>
                  </a:lnTo>
                  <a:lnTo>
                    <a:pt x="454" y="336"/>
                  </a:lnTo>
                  <a:lnTo>
                    <a:pt x="513" y="345"/>
                  </a:lnTo>
                  <a:lnTo>
                    <a:pt x="571" y="352"/>
                  </a:lnTo>
                  <a:lnTo>
                    <a:pt x="631" y="360"/>
                  </a:lnTo>
                  <a:lnTo>
                    <a:pt x="691" y="365"/>
                  </a:lnTo>
                  <a:lnTo>
                    <a:pt x="749" y="372"/>
                  </a:lnTo>
                  <a:lnTo>
                    <a:pt x="805" y="380"/>
                  </a:lnTo>
                  <a:lnTo>
                    <a:pt x="858" y="387"/>
                  </a:lnTo>
                  <a:lnTo>
                    <a:pt x="907" y="394"/>
                  </a:lnTo>
                  <a:lnTo>
                    <a:pt x="954" y="405"/>
                  </a:lnTo>
                  <a:lnTo>
                    <a:pt x="994" y="416"/>
                  </a:lnTo>
                  <a:lnTo>
                    <a:pt x="1029" y="429"/>
                  </a:lnTo>
                  <a:lnTo>
                    <a:pt x="1053" y="440"/>
                  </a:lnTo>
                  <a:lnTo>
                    <a:pt x="1080" y="454"/>
                  </a:lnTo>
                  <a:lnTo>
                    <a:pt x="1105" y="472"/>
                  </a:lnTo>
                  <a:lnTo>
                    <a:pt x="1133" y="494"/>
                  </a:lnTo>
                  <a:lnTo>
                    <a:pt x="1156" y="518"/>
                  </a:lnTo>
                  <a:lnTo>
                    <a:pt x="1178" y="543"/>
                  </a:lnTo>
                  <a:lnTo>
                    <a:pt x="1196" y="572"/>
                  </a:lnTo>
                  <a:lnTo>
                    <a:pt x="1207" y="605"/>
                  </a:lnTo>
                  <a:lnTo>
                    <a:pt x="1213" y="638"/>
                  </a:lnTo>
                  <a:lnTo>
                    <a:pt x="1209" y="674"/>
                  </a:lnTo>
                  <a:lnTo>
                    <a:pt x="1196" y="712"/>
                  </a:lnTo>
                  <a:lnTo>
                    <a:pt x="1180" y="743"/>
                  </a:lnTo>
                  <a:lnTo>
                    <a:pt x="1162" y="770"/>
                  </a:lnTo>
                  <a:lnTo>
                    <a:pt x="1142" y="794"/>
                  </a:lnTo>
                  <a:lnTo>
                    <a:pt x="1116" y="816"/>
                  </a:lnTo>
                  <a:lnTo>
                    <a:pt x="1071" y="854"/>
                  </a:lnTo>
                  <a:lnTo>
                    <a:pt x="1024" y="887"/>
                  </a:lnTo>
                  <a:lnTo>
                    <a:pt x="976" y="914"/>
                  </a:lnTo>
                  <a:lnTo>
                    <a:pt x="925" y="940"/>
                  </a:lnTo>
                  <a:lnTo>
                    <a:pt x="829" y="892"/>
                  </a:lnTo>
                  <a:lnTo>
                    <a:pt x="829" y="872"/>
                  </a:lnTo>
                  <a:lnTo>
                    <a:pt x="862" y="852"/>
                  </a:lnTo>
                  <a:lnTo>
                    <a:pt x="896" y="836"/>
                  </a:lnTo>
                  <a:lnTo>
                    <a:pt x="934" y="818"/>
                  </a:lnTo>
                  <a:lnTo>
                    <a:pt x="973" y="800"/>
                  </a:lnTo>
                  <a:lnTo>
                    <a:pt x="1005" y="776"/>
                  </a:lnTo>
                  <a:lnTo>
                    <a:pt x="1007" y="774"/>
                  </a:lnTo>
                  <a:lnTo>
                    <a:pt x="1009" y="772"/>
                  </a:lnTo>
                  <a:lnTo>
                    <a:pt x="1011" y="769"/>
                  </a:lnTo>
                  <a:lnTo>
                    <a:pt x="1013" y="765"/>
                  </a:lnTo>
                  <a:lnTo>
                    <a:pt x="1016" y="761"/>
                  </a:lnTo>
                  <a:lnTo>
                    <a:pt x="1018" y="758"/>
                  </a:lnTo>
                  <a:lnTo>
                    <a:pt x="1020" y="758"/>
                  </a:lnTo>
                  <a:lnTo>
                    <a:pt x="1024" y="758"/>
                  </a:lnTo>
                  <a:lnTo>
                    <a:pt x="1025" y="760"/>
                  </a:lnTo>
                  <a:lnTo>
                    <a:pt x="1044" y="723"/>
                  </a:lnTo>
                  <a:lnTo>
                    <a:pt x="1053" y="689"/>
                  </a:lnTo>
                  <a:lnTo>
                    <a:pt x="1053" y="656"/>
                  </a:lnTo>
                  <a:lnTo>
                    <a:pt x="1044" y="627"/>
                  </a:lnTo>
                  <a:lnTo>
                    <a:pt x="1027" y="600"/>
                  </a:lnTo>
                  <a:lnTo>
                    <a:pt x="1005" y="574"/>
                  </a:lnTo>
                  <a:lnTo>
                    <a:pt x="978" y="552"/>
                  </a:lnTo>
                  <a:lnTo>
                    <a:pt x="945" y="532"/>
                  </a:lnTo>
                  <a:lnTo>
                    <a:pt x="898" y="512"/>
                  </a:lnTo>
                  <a:lnTo>
                    <a:pt x="845" y="498"/>
                  </a:lnTo>
                  <a:lnTo>
                    <a:pt x="787" y="490"/>
                  </a:lnTo>
                  <a:lnTo>
                    <a:pt x="727" y="483"/>
                  </a:lnTo>
                  <a:lnTo>
                    <a:pt x="665" y="480"/>
                  </a:lnTo>
                  <a:lnTo>
                    <a:pt x="604" y="474"/>
                  </a:lnTo>
                  <a:lnTo>
                    <a:pt x="542" y="469"/>
                  </a:lnTo>
                  <a:lnTo>
                    <a:pt x="482" y="460"/>
                  </a:lnTo>
                  <a:lnTo>
                    <a:pt x="396" y="441"/>
                  </a:lnTo>
                  <a:lnTo>
                    <a:pt x="318" y="420"/>
                  </a:lnTo>
                  <a:lnTo>
                    <a:pt x="244" y="392"/>
                  </a:lnTo>
                  <a:lnTo>
                    <a:pt x="176" y="360"/>
                  </a:lnTo>
                  <a:lnTo>
                    <a:pt x="113" y="316"/>
                  </a:lnTo>
                  <a:lnTo>
                    <a:pt x="94" y="301"/>
                  </a:lnTo>
                  <a:lnTo>
                    <a:pt x="74" y="285"/>
                  </a:lnTo>
                  <a:lnTo>
                    <a:pt x="53" y="267"/>
                  </a:lnTo>
                  <a:lnTo>
                    <a:pt x="33" y="245"/>
                  </a:lnTo>
                  <a:lnTo>
                    <a:pt x="16" y="221"/>
                  </a:lnTo>
                  <a:lnTo>
                    <a:pt x="5" y="194"/>
                  </a:lnTo>
                  <a:lnTo>
                    <a:pt x="0" y="163"/>
                  </a:lnTo>
                  <a:lnTo>
                    <a:pt x="5" y="129"/>
                  </a:lnTo>
                  <a:lnTo>
                    <a:pt x="16" y="100"/>
                  </a:lnTo>
                  <a:lnTo>
                    <a:pt x="34" y="76"/>
                  </a:lnTo>
                  <a:lnTo>
                    <a:pt x="58" y="58"/>
                  </a:lnTo>
                  <a:lnTo>
                    <a:pt x="85" y="41"/>
                  </a:lnTo>
                  <a:lnTo>
                    <a:pt x="114" y="30"/>
                  </a:lnTo>
                  <a:lnTo>
                    <a:pt x="147" y="23"/>
                  </a:lnTo>
                  <a:lnTo>
                    <a:pt x="180" y="18"/>
                  </a:lnTo>
                  <a:lnTo>
                    <a:pt x="213" y="12"/>
                  </a:lnTo>
                  <a:lnTo>
                    <a:pt x="245" y="10"/>
                  </a:lnTo>
                  <a:lnTo>
                    <a:pt x="274" y="9"/>
                  </a:lnTo>
                  <a:lnTo>
                    <a:pt x="302" y="7"/>
                  </a:lnTo>
                  <a:lnTo>
                    <a:pt x="324" y="3"/>
                  </a:lnTo>
                  <a:lnTo>
                    <a:pt x="342" y="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80DB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543509" y="2934294"/>
              <a:ext cx="1427680" cy="2553284"/>
            </a:xfrm>
            <a:custGeom>
              <a:avLst/>
              <a:gdLst/>
              <a:ahLst/>
              <a:cxnLst/>
              <a:rect l="l" t="t" r="r" b="b"/>
              <a:pathLst>
                <a:path w="1229" h="2283" extrusionOk="0">
                  <a:moveTo>
                    <a:pt x="351" y="1516"/>
                  </a:moveTo>
                  <a:lnTo>
                    <a:pt x="367" y="1521"/>
                  </a:lnTo>
                  <a:lnTo>
                    <a:pt x="382" y="1527"/>
                  </a:lnTo>
                  <a:lnTo>
                    <a:pt x="391" y="1534"/>
                  </a:lnTo>
                  <a:lnTo>
                    <a:pt x="396" y="1551"/>
                  </a:lnTo>
                  <a:lnTo>
                    <a:pt x="396" y="1572"/>
                  </a:lnTo>
                  <a:lnTo>
                    <a:pt x="395" y="1600"/>
                  </a:lnTo>
                  <a:lnTo>
                    <a:pt x="371" y="1636"/>
                  </a:lnTo>
                  <a:lnTo>
                    <a:pt x="356" y="1669"/>
                  </a:lnTo>
                  <a:lnTo>
                    <a:pt x="349" y="1698"/>
                  </a:lnTo>
                  <a:lnTo>
                    <a:pt x="347" y="1725"/>
                  </a:lnTo>
                  <a:lnTo>
                    <a:pt x="353" y="1749"/>
                  </a:lnTo>
                  <a:lnTo>
                    <a:pt x="364" y="1769"/>
                  </a:lnTo>
                  <a:lnTo>
                    <a:pt x="378" y="1789"/>
                  </a:lnTo>
                  <a:lnTo>
                    <a:pt x="396" y="1807"/>
                  </a:lnTo>
                  <a:lnTo>
                    <a:pt x="416" y="1823"/>
                  </a:lnTo>
                  <a:lnTo>
                    <a:pt x="440" y="1841"/>
                  </a:lnTo>
                  <a:lnTo>
                    <a:pt x="464" y="1858"/>
                  </a:lnTo>
                  <a:lnTo>
                    <a:pt x="487" y="1876"/>
                  </a:lnTo>
                  <a:lnTo>
                    <a:pt x="511" y="1894"/>
                  </a:lnTo>
                  <a:lnTo>
                    <a:pt x="535" y="1914"/>
                  </a:lnTo>
                  <a:lnTo>
                    <a:pt x="555" y="1934"/>
                  </a:lnTo>
                  <a:lnTo>
                    <a:pt x="571" y="1960"/>
                  </a:lnTo>
                  <a:lnTo>
                    <a:pt x="586" y="1992"/>
                  </a:lnTo>
                  <a:lnTo>
                    <a:pt x="596" y="2031"/>
                  </a:lnTo>
                  <a:lnTo>
                    <a:pt x="602" y="2071"/>
                  </a:lnTo>
                  <a:lnTo>
                    <a:pt x="602" y="2112"/>
                  </a:lnTo>
                  <a:lnTo>
                    <a:pt x="596" y="2154"/>
                  </a:lnTo>
                  <a:lnTo>
                    <a:pt x="587" y="2194"/>
                  </a:lnTo>
                  <a:lnTo>
                    <a:pt x="575" y="2231"/>
                  </a:lnTo>
                  <a:lnTo>
                    <a:pt x="556" y="2260"/>
                  </a:lnTo>
                  <a:lnTo>
                    <a:pt x="535" y="2283"/>
                  </a:lnTo>
                  <a:lnTo>
                    <a:pt x="536" y="2231"/>
                  </a:lnTo>
                  <a:lnTo>
                    <a:pt x="538" y="2180"/>
                  </a:lnTo>
                  <a:lnTo>
                    <a:pt x="540" y="2134"/>
                  </a:lnTo>
                  <a:lnTo>
                    <a:pt x="536" y="2091"/>
                  </a:lnTo>
                  <a:lnTo>
                    <a:pt x="529" y="2049"/>
                  </a:lnTo>
                  <a:lnTo>
                    <a:pt x="515" y="2011"/>
                  </a:lnTo>
                  <a:lnTo>
                    <a:pt x="500" y="1991"/>
                  </a:lnTo>
                  <a:lnTo>
                    <a:pt x="480" y="1969"/>
                  </a:lnTo>
                  <a:lnTo>
                    <a:pt x="456" y="1947"/>
                  </a:lnTo>
                  <a:lnTo>
                    <a:pt x="429" y="1923"/>
                  </a:lnTo>
                  <a:lnTo>
                    <a:pt x="400" y="1900"/>
                  </a:lnTo>
                  <a:lnTo>
                    <a:pt x="369" y="1874"/>
                  </a:lnTo>
                  <a:lnTo>
                    <a:pt x="340" y="1849"/>
                  </a:lnTo>
                  <a:lnTo>
                    <a:pt x="313" y="1821"/>
                  </a:lnTo>
                  <a:lnTo>
                    <a:pt x="289" y="1794"/>
                  </a:lnTo>
                  <a:lnTo>
                    <a:pt x="269" y="1763"/>
                  </a:lnTo>
                  <a:lnTo>
                    <a:pt x="255" y="1732"/>
                  </a:lnTo>
                  <a:lnTo>
                    <a:pt x="247" y="1700"/>
                  </a:lnTo>
                  <a:lnTo>
                    <a:pt x="249" y="1663"/>
                  </a:lnTo>
                  <a:lnTo>
                    <a:pt x="260" y="1627"/>
                  </a:lnTo>
                  <a:lnTo>
                    <a:pt x="284" y="1587"/>
                  </a:lnTo>
                  <a:lnTo>
                    <a:pt x="304" y="1561"/>
                  </a:lnTo>
                  <a:lnTo>
                    <a:pt x="327" y="1538"/>
                  </a:lnTo>
                  <a:lnTo>
                    <a:pt x="351" y="1516"/>
                  </a:lnTo>
                  <a:close/>
                  <a:moveTo>
                    <a:pt x="95" y="491"/>
                  </a:moveTo>
                  <a:lnTo>
                    <a:pt x="264" y="516"/>
                  </a:lnTo>
                  <a:lnTo>
                    <a:pt x="267" y="518"/>
                  </a:lnTo>
                  <a:lnTo>
                    <a:pt x="276" y="518"/>
                  </a:lnTo>
                  <a:lnTo>
                    <a:pt x="289" y="516"/>
                  </a:lnTo>
                  <a:lnTo>
                    <a:pt x="298" y="516"/>
                  </a:lnTo>
                  <a:lnTo>
                    <a:pt x="304" y="520"/>
                  </a:lnTo>
                  <a:lnTo>
                    <a:pt x="255" y="541"/>
                  </a:lnTo>
                  <a:lnTo>
                    <a:pt x="216" y="569"/>
                  </a:lnTo>
                  <a:lnTo>
                    <a:pt x="187" y="596"/>
                  </a:lnTo>
                  <a:lnTo>
                    <a:pt x="167" y="627"/>
                  </a:lnTo>
                  <a:lnTo>
                    <a:pt x="156" y="660"/>
                  </a:lnTo>
                  <a:lnTo>
                    <a:pt x="155" y="692"/>
                  </a:lnTo>
                  <a:lnTo>
                    <a:pt x="162" y="723"/>
                  </a:lnTo>
                  <a:lnTo>
                    <a:pt x="180" y="756"/>
                  </a:lnTo>
                  <a:lnTo>
                    <a:pt x="207" y="787"/>
                  </a:lnTo>
                  <a:lnTo>
                    <a:pt x="242" y="814"/>
                  </a:lnTo>
                  <a:lnTo>
                    <a:pt x="278" y="838"/>
                  </a:lnTo>
                  <a:lnTo>
                    <a:pt x="320" y="858"/>
                  </a:lnTo>
                  <a:lnTo>
                    <a:pt x="362" y="876"/>
                  </a:lnTo>
                  <a:lnTo>
                    <a:pt x="406" y="892"/>
                  </a:lnTo>
                  <a:lnTo>
                    <a:pt x="451" y="909"/>
                  </a:lnTo>
                  <a:lnTo>
                    <a:pt x="496" y="925"/>
                  </a:lnTo>
                  <a:lnTo>
                    <a:pt x="540" y="941"/>
                  </a:lnTo>
                  <a:lnTo>
                    <a:pt x="582" y="960"/>
                  </a:lnTo>
                  <a:lnTo>
                    <a:pt x="622" y="981"/>
                  </a:lnTo>
                  <a:lnTo>
                    <a:pt x="658" y="1005"/>
                  </a:lnTo>
                  <a:lnTo>
                    <a:pt x="691" y="1034"/>
                  </a:lnTo>
                  <a:lnTo>
                    <a:pt x="720" y="1069"/>
                  </a:lnTo>
                  <a:lnTo>
                    <a:pt x="744" y="1107"/>
                  </a:lnTo>
                  <a:lnTo>
                    <a:pt x="756" y="1145"/>
                  </a:lnTo>
                  <a:lnTo>
                    <a:pt x="760" y="1185"/>
                  </a:lnTo>
                  <a:lnTo>
                    <a:pt x="758" y="1223"/>
                  </a:lnTo>
                  <a:lnTo>
                    <a:pt x="749" y="1261"/>
                  </a:lnTo>
                  <a:lnTo>
                    <a:pt x="735" y="1298"/>
                  </a:lnTo>
                  <a:lnTo>
                    <a:pt x="715" y="1332"/>
                  </a:lnTo>
                  <a:lnTo>
                    <a:pt x="695" y="1365"/>
                  </a:lnTo>
                  <a:lnTo>
                    <a:pt x="671" y="1394"/>
                  </a:lnTo>
                  <a:lnTo>
                    <a:pt x="649" y="1418"/>
                  </a:lnTo>
                  <a:lnTo>
                    <a:pt x="627" y="1440"/>
                  </a:lnTo>
                  <a:lnTo>
                    <a:pt x="607" y="1454"/>
                  </a:lnTo>
                  <a:lnTo>
                    <a:pt x="591" y="1463"/>
                  </a:lnTo>
                  <a:lnTo>
                    <a:pt x="578" y="1467"/>
                  </a:lnTo>
                  <a:lnTo>
                    <a:pt x="567" y="1460"/>
                  </a:lnTo>
                  <a:lnTo>
                    <a:pt x="555" y="1451"/>
                  </a:lnTo>
                  <a:lnTo>
                    <a:pt x="544" y="1443"/>
                  </a:lnTo>
                  <a:lnTo>
                    <a:pt x="547" y="1383"/>
                  </a:lnTo>
                  <a:lnTo>
                    <a:pt x="582" y="1354"/>
                  </a:lnTo>
                  <a:lnTo>
                    <a:pt x="611" y="1323"/>
                  </a:lnTo>
                  <a:lnTo>
                    <a:pt x="633" y="1291"/>
                  </a:lnTo>
                  <a:lnTo>
                    <a:pt x="646" y="1258"/>
                  </a:lnTo>
                  <a:lnTo>
                    <a:pt x="651" y="1223"/>
                  </a:lnTo>
                  <a:lnTo>
                    <a:pt x="649" y="1189"/>
                  </a:lnTo>
                  <a:lnTo>
                    <a:pt x="640" y="1154"/>
                  </a:lnTo>
                  <a:lnTo>
                    <a:pt x="622" y="1121"/>
                  </a:lnTo>
                  <a:lnTo>
                    <a:pt x="596" y="1092"/>
                  </a:lnTo>
                  <a:lnTo>
                    <a:pt x="562" y="1063"/>
                  </a:lnTo>
                  <a:lnTo>
                    <a:pt x="518" y="1040"/>
                  </a:lnTo>
                  <a:lnTo>
                    <a:pt x="467" y="1020"/>
                  </a:lnTo>
                  <a:lnTo>
                    <a:pt x="433" y="1007"/>
                  </a:lnTo>
                  <a:lnTo>
                    <a:pt x="396" y="994"/>
                  </a:lnTo>
                  <a:lnTo>
                    <a:pt x="356" y="978"/>
                  </a:lnTo>
                  <a:lnTo>
                    <a:pt x="315" y="960"/>
                  </a:lnTo>
                  <a:lnTo>
                    <a:pt x="273" y="940"/>
                  </a:lnTo>
                  <a:lnTo>
                    <a:pt x="229" y="918"/>
                  </a:lnTo>
                  <a:lnTo>
                    <a:pt x="187" y="894"/>
                  </a:lnTo>
                  <a:lnTo>
                    <a:pt x="149" y="869"/>
                  </a:lnTo>
                  <a:lnTo>
                    <a:pt x="111" y="841"/>
                  </a:lnTo>
                  <a:lnTo>
                    <a:pt x="78" y="812"/>
                  </a:lnTo>
                  <a:lnTo>
                    <a:pt x="51" y="783"/>
                  </a:lnTo>
                  <a:lnTo>
                    <a:pt x="27" y="751"/>
                  </a:lnTo>
                  <a:lnTo>
                    <a:pt x="11" y="718"/>
                  </a:lnTo>
                  <a:lnTo>
                    <a:pt x="2" y="683"/>
                  </a:lnTo>
                  <a:lnTo>
                    <a:pt x="0" y="647"/>
                  </a:lnTo>
                  <a:lnTo>
                    <a:pt x="7" y="609"/>
                  </a:lnTo>
                  <a:lnTo>
                    <a:pt x="26" y="571"/>
                  </a:lnTo>
                  <a:lnTo>
                    <a:pt x="55" y="532"/>
                  </a:lnTo>
                  <a:lnTo>
                    <a:pt x="95" y="491"/>
                  </a:lnTo>
                  <a:close/>
                  <a:moveTo>
                    <a:pt x="822" y="0"/>
                  </a:moveTo>
                  <a:lnTo>
                    <a:pt x="864" y="1"/>
                  </a:lnTo>
                  <a:lnTo>
                    <a:pt x="909" y="5"/>
                  </a:lnTo>
                  <a:lnTo>
                    <a:pt x="958" y="11"/>
                  </a:lnTo>
                  <a:lnTo>
                    <a:pt x="1007" y="18"/>
                  </a:lnTo>
                  <a:lnTo>
                    <a:pt x="1056" y="31"/>
                  </a:lnTo>
                  <a:lnTo>
                    <a:pt x="1102" y="43"/>
                  </a:lnTo>
                  <a:lnTo>
                    <a:pt x="1144" y="60"/>
                  </a:lnTo>
                  <a:lnTo>
                    <a:pt x="1178" y="80"/>
                  </a:lnTo>
                  <a:lnTo>
                    <a:pt x="1206" y="101"/>
                  </a:lnTo>
                  <a:lnTo>
                    <a:pt x="1224" y="127"/>
                  </a:lnTo>
                  <a:lnTo>
                    <a:pt x="1229" y="158"/>
                  </a:lnTo>
                  <a:lnTo>
                    <a:pt x="1226" y="189"/>
                  </a:lnTo>
                  <a:lnTo>
                    <a:pt x="1215" y="218"/>
                  </a:lnTo>
                  <a:lnTo>
                    <a:pt x="1198" y="245"/>
                  </a:lnTo>
                  <a:lnTo>
                    <a:pt x="1176" y="271"/>
                  </a:lnTo>
                  <a:lnTo>
                    <a:pt x="1156" y="292"/>
                  </a:lnTo>
                  <a:lnTo>
                    <a:pt x="1135" y="311"/>
                  </a:lnTo>
                  <a:lnTo>
                    <a:pt x="1118" y="325"/>
                  </a:lnTo>
                  <a:lnTo>
                    <a:pt x="1100" y="336"/>
                  </a:lnTo>
                  <a:lnTo>
                    <a:pt x="1076" y="351"/>
                  </a:lnTo>
                  <a:lnTo>
                    <a:pt x="1046" y="369"/>
                  </a:lnTo>
                  <a:lnTo>
                    <a:pt x="1011" y="385"/>
                  </a:lnTo>
                  <a:lnTo>
                    <a:pt x="975" y="403"/>
                  </a:lnTo>
                  <a:lnTo>
                    <a:pt x="936" y="420"/>
                  </a:lnTo>
                  <a:lnTo>
                    <a:pt x="902" y="432"/>
                  </a:lnTo>
                  <a:lnTo>
                    <a:pt x="867" y="443"/>
                  </a:lnTo>
                  <a:lnTo>
                    <a:pt x="838" y="447"/>
                  </a:lnTo>
                  <a:lnTo>
                    <a:pt x="787" y="421"/>
                  </a:lnTo>
                  <a:lnTo>
                    <a:pt x="735" y="396"/>
                  </a:lnTo>
                  <a:lnTo>
                    <a:pt x="711" y="387"/>
                  </a:lnTo>
                  <a:lnTo>
                    <a:pt x="678" y="378"/>
                  </a:lnTo>
                  <a:lnTo>
                    <a:pt x="647" y="369"/>
                  </a:lnTo>
                  <a:lnTo>
                    <a:pt x="624" y="360"/>
                  </a:lnTo>
                  <a:lnTo>
                    <a:pt x="664" y="358"/>
                  </a:lnTo>
                  <a:lnTo>
                    <a:pt x="711" y="354"/>
                  </a:lnTo>
                  <a:lnTo>
                    <a:pt x="762" y="349"/>
                  </a:lnTo>
                  <a:lnTo>
                    <a:pt x="816" y="340"/>
                  </a:lnTo>
                  <a:lnTo>
                    <a:pt x="871" y="327"/>
                  </a:lnTo>
                  <a:lnTo>
                    <a:pt x="924" y="314"/>
                  </a:lnTo>
                  <a:lnTo>
                    <a:pt x="975" y="298"/>
                  </a:lnTo>
                  <a:lnTo>
                    <a:pt x="1020" y="280"/>
                  </a:lnTo>
                  <a:lnTo>
                    <a:pt x="1060" y="260"/>
                  </a:lnTo>
                  <a:lnTo>
                    <a:pt x="1091" y="238"/>
                  </a:lnTo>
                  <a:lnTo>
                    <a:pt x="1111" y="214"/>
                  </a:lnTo>
                  <a:lnTo>
                    <a:pt x="1126" y="192"/>
                  </a:lnTo>
                  <a:lnTo>
                    <a:pt x="1131" y="172"/>
                  </a:lnTo>
                  <a:lnTo>
                    <a:pt x="1129" y="154"/>
                  </a:lnTo>
                  <a:lnTo>
                    <a:pt x="1120" y="138"/>
                  </a:lnTo>
                  <a:lnTo>
                    <a:pt x="1107" y="127"/>
                  </a:lnTo>
                  <a:lnTo>
                    <a:pt x="1089" y="120"/>
                  </a:lnTo>
                  <a:lnTo>
                    <a:pt x="1066" y="114"/>
                  </a:lnTo>
                  <a:lnTo>
                    <a:pt x="1036" y="112"/>
                  </a:lnTo>
                  <a:lnTo>
                    <a:pt x="1004" y="114"/>
                  </a:lnTo>
                  <a:lnTo>
                    <a:pt x="969" y="116"/>
                  </a:lnTo>
                  <a:lnTo>
                    <a:pt x="938" y="120"/>
                  </a:lnTo>
                  <a:lnTo>
                    <a:pt x="911" y="125"/>
                  </a:lnTo>
                  <a:lnTo>
                    <a:pt x="891" y="131"/>
                  </a:lnTo>
                  <a:lnTo>
                    <a:pt x="878" y="134"/>
                  </a:lnTo>
                  <a:lnTo>
                    <a:pt x="847" y="154"/>
                  </a:lnTo>
                  <a:lnTo>
                    <a:pt x="813" y="167"/>
                  </a:lnTo>
                  <a:lnTo>
                    <a:pt x="778" y="174"/>
                  </a:lnTo>
                  <a:lnTo>
                    <a:pt x="742" y="178"/>
                  </a:lnTo>
                  <a:lnTo>
                    <a:pt x="709" y="178"/>
                  </a:lnTo>
                  <a:lnTo>
                    <a:pt x="680" y="172"/>
                  </a:lnTo>
                  <a:lnTo>
                    <a:pt x="655" y="165"/>
                  </a:lnTo>
                  <a:lnTo>
                    <a:pt x="636" y="152"/>
                  </a:lnTo>
                  <a:lnTo>
                    <a:pt x="627" y="140"/>
                  </a:lnTo>
                  <a:lnTo>
                    <a:pt x="626" y="120"/>
                  </a:lnTo>
                  <a:lnTo>
                    <a:pt x="633" y="98"/>
                  </a:lnTo>
                  <a:lnTo>
                    <a:pt x="647" y="74"/>
                  </a:lnTo>
                  <a:lnTo>
                    <a:pt x="669" y="51"/>
                  </a:lnTo>
                  <a:lnTo>
                    <a:pt x="700" y="29"/>
                  </a:lnTo>
                  <a:lnTo>
                    <a:pt x="738" y="11"/>
                  </a:lnTo>
                  <a:lnTo>
                    <a:pt x="758" y="5"/>
                  </a:lnTo>
                  <a:lnTo>
                    <a:pt x="786" y="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CDFE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 flipH="1">
              <a:off x="4241630" y="2122391"/>
              <a:ext cx="1729712" cy="721391"/>
            </a:xfrm>
            <a:custGeom>
              <a:avLst/>
              <a:gdLst/>
              <a:ahLst/>
              <a:cxnLst/>
              <a:rect l="l" t="t" r="r" b="b"/>
              <a:pathLst>
                <a:path w="1489" h="621" extrusionOk="0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5919922" y="2018644"/>
              <a:ext cx="337188" cy="3786621"/>
            </a:xfrm>
            <a:custGeom>
              <a:avLst/>
              <a:gdLst/>
              <a:ahLst/>
              <a:cxnLst/>
              <a:rect l="l" t="t" r="r" b="b"/>
              <a:pathLst>
                <a:path w="300" h="3369" extrusionOk="0">
                  <a:moveTo>
                    <a:pt x="127" y="3220"/>
                  </a:moveTo>
                  <a:lnTo>
                    <a:pt x="136" y="3227"/>
                  </a:lnTo>
                  <a:lnTo>
                    <a:pt x="147" y="3238"/>
                  </a:lnTo>
                  <a:lnTo>
                    <a:pt x="160" y="3251"/>
                  </a:lnTo>
                  <a:lnTo>
                    <a:pt x="173" y="3266"/>
                  </a:lnTo>
                  <a:lnTo>
                    <a:pt x="184" y="3277"/>
                  </a:lnTo>
                  <a:lnTo>
                    <a:pt x="182" y="3282"/>
                  </a:lnTo>
                  <a:lnTo>
                    <a:pt x="182" y="3293"/>
                  </a:lnTo>
                  <a:lnTo>
                    <a:pt x="180" y="3309"/>
                  </a:lnTo>
                  <a:lnTo>
                    <a:pt x="178" y="3327"/>
                  </a:lnTo>
                  <a:lnTo>
                    <a:pt x="175" y="3346"/>
                  </a:lnTo>
                  <a:lnTo>
                    <a:pt x="167" y="3360"/>
                  </a:lnTo>
                  <a:lnTo>
                    <a:pt x="156" y="3369"/>
                  </a:lnTo>
                  <a:lnTo>
                    <a:pt x="147" y="3358"/>
                  </a:lnTo>
                  <a:lnTo>
                    <a:pt x="136" y="3340"/>
                  </a:lnTo>
                  <a:lnTo>
                    <a:pt x="129" y="3313"/>
                  </a:lnTo>
                  <a:lnTo>
                    <a:pt x="125" y="3282"/>
                  </a:lnTo>
                  <a:lnTo>
                    <a:pt x="124" y="3251"/>
                  </a:lnTo>
                  <a:lnTo>
                    <a:pt x="127" y="3220"/>
                  </a:lnTo>
                  <a:close/>
                  <a:moveTo>
                    <a:pt x="120" y="2800"/>
                  </a:moveTo>
                  <a:lnTo>
                    <a:pt x="142" y="2813"/>
                  </a:lnTo>
                  <a:lnTo>
                    <a:pt x="160" y="2833"/>
                  </a:lnTo>
                  <a:lnTo>
                    <a:pt x="173" y="2857"/>
                  </a:lnTo>
                  <a:lnTo>
                    <a:pt x="184" y="2884"/>
                  </a:lnTo>
                  <a:lnTo>
                    <a:pt x="189" y="2917"/>
                  </a:lnTo>
                  <a:lnTo>
                    <a:pt x="193" y="2949"/>
                  </a:lnTo>
                  <a:lnTo>
                    <a:pt x="195" y="2986"/>
                  </a:lnTo>
                  <a:lnTo>
                    <a:pt x="195" y="3020"/>
                  </a:lnTo>
                  <a:lnTo>
                    <a:pt x="195" y="3055"/>
                  </a:lnTo>
                  <a:lnTo>
                    <a:pt x="191" y="3087"/>
                  </a:lnTo>
                  <a:lnTo>
                    <a:pt x="189" y="3118"/>
                  </a:lnTo>
                  <a:lnTo>
                    <a:pt x="187" y="3146"/>
                  </a:lnTo>
                  <a:lnTo>
                    <a:pt x="184" y="3140"/>
                  </a:lnTo>
                  <a:lnTo>
                    <a:pt x="176" y="3127"/>
                  </a:lnTo>
                  <a:lnTo>
                    <a:pt x="167" y="3107"/>
                  </a:lnTo>
                  <a:lnTo>
                    <a:pt x="156" y="3082"/>
                  </a:lnTo>
                  <a:lnTo>
                    <a:pt x="144" y="3053"/>
                  </a:lnTo>
                  <a:lnTo>
                    <a:pt x="131" y="3020"/>
                  </a:lnTo>
                  <a:lnTo>
                    <a:pt x="120" y="2986"/>
                  </a:lnTo>
                  <a:lnTo>
                    <a:pt x="120" y="2944"/>
                  </a:lnTo>
                  <a:lnTo>
                    <a:pt x="120" y="2904"/>
                  </a:lnTo>
                  <a:lnTo>
                    <a:pt x="120" y="2857"/>
                  </a:lnTo>
                  <a:lnTo>
                    <a:pt x="120" y="2800"/>
                  </a:lnTo>
                  <a:close/>
                  <a:moveTo>
                    <a:pt x="116" y="2386"/>
                  </a:moveTo>
                  <a:lnTo>
                    <a:pt x="124" y="2386"/>
                  </a:lnTo>
                  <a:lnTo>
                    <a:pt x="151" y="2407"/>
                  </a:lnTo>
                  <a:lnTo>
                    <a:pt x="176" y="2427"/>
                  </a:lnTo>
                  <a:lnTo>
                    <a:pt x="196" y="2449"/>
                  </a:lnTo>
                  <a:lnTo>
                    <a:pt x="195" y="2520"/>
                  </a:lnTo>
                  <a:lnTo>
                    <a:pt x="193" y="2593"/>
                  </a:lnTo>
                  <a:lnTo>
                    <a:pt x="193" y="2666"/>
                  </a:lnTo>
                  <a:lnTo>
                    <a:pt x="189" y="2664"/>
                  </a:lnTo>
                  <a:lnTo>
                    <a:pt x="185" y="2662"/>
                  </a:lnTo>
                  <a:lnTo>
                    <a:pt x="182" y="2658"/>
                  </a:lnTo>
                  <a:lnTo>
                    <a:pt x="178" y="2655"/>
                  </a:lnTo>
                  <a:lnTo>
                    <a:pt x="175" y="2653"/>
                  </a:lnTo>
                  <a:lnTo>
                    <a:pt x="171" y="2649"/>
                  </a:lnTo>
                  <a:lnTo>
                    <a:pt x="167" y="2649"/>
                  </a:lnTo>
                  <a:lnTo>
                    <a:pt x="151" y="2637"/>
                  </a:lnTo>
                  <a:lnTo>
                    <a:pt x="136" y="2626"/>
                  </a:lnTo>
                  <a:lnTo>
                    <a:pt x="120" y="2613"/>
                  </a:lnTo>
                  <a:lnTo>
                    <a:pt x="116" y="2386"/>
                  </a:lnTo>
                  <a:close/>
                  <a:moveTo>
                    <a:pt x="113" y="1866"/>
                  </a:moveTo>
                  <a:lnTo>
                    <a:pt x="156" y="1884"/>
                  </a:lnTo>
                  <a:lnTo>
                    <a:pt x="200" y="1902"/>
                  </a:lnTo>
                  <a:lnTo>
                    <a:pt x="200" y="1931"/>
                  </a:lnTo>
                  <a:lnTo>
                    <a:pt x="200" y="1971"/>
                  </a:lnTo>
                  <a:lnTo>
                    <a:pt x="202" y="2018"/>
                  </a:lnTo>
                  <a:lnTo>
                    <a:pt x="200" y="2067"/>
                  </a:lnTo>
                  <a:lnTo>
                    <a:pt x="200" y="2118"/>
                  </a:lnTo>
                  <a:lnTo>
                    <a:pt x="200" y="2169"/>
                  </a:lnTo>
                  <a:lnTo>
                    <a:pt x="198" y="2215"/>
                  </a:lnTo>
                  <a:lnTo>
                    <a:pt x="196" y="2253"/>
                  </a:lnTo>
                  <a:lnTo>
                    <a:pt x="169" y="2233"/>
                  </a:lnTo>
                  <a:lnTo>
                    <a:pt x="138" y="2213"/>
                  </a:lnTo>
                  <a:lnTo>
                    <a:pt x="113" y="2193"/>
                  </a:lnTo>
                  <a:lnTo>
                    <a:pt x="113" y="2029"/>
                  </a:lnTo>
                  <a:lnTo>
                    <a:pt x="113" y="1866"/>
                  </a:lnTo>
                  <a:close/>
                  <a:moveTo>
                    <a:pt x="104" y="1357"/>
                  </a:moveTo>
                  <a:lnTo>
                    <a:pt x="207" y="1362"/>
                  </a:lnTo>
                  <a:lnTo>
                    <a:pt x="204" y="1709"/>
                  </a:lnTo>
                  <a:lnTo>
                    <a:pt x="180" y="1706"/>
                  </a:lnTo>
                  <a:lnTo>
                    <a:pt x="160" y="1700"/>
                  </a:lnTo>
                  <a:lnTo>
                    <a:pt x="144" y="1693"/>
                  </a:lnTo>
                  <a:lnTo>
                    <a:pt x="127" y="1684"/>
                  </a:lnTo>
                  <a:lnTo>
                    <a:pt x="107" y="1677"/>
                  </a:lnTo>
                  <a:lnTo>
                    <a:pt x="104" y="1357"/>
                  </a:lnTo>
                  <a:close/>
                  <a:moveTo>
                    <a:pt x="156" y="0"/>
                  </a:moveTo>
                  <a:lnTo>
                    <a:pt x="193" y="7"/>
                  </a:lnTo>
                  <a:lnTo>
                    <a:pt x="224" y="20"/>
                  </a:lnTo>
                  <a:lnTo>
                    <a:pt x="251" y="38"/>
                  </a:lnTo>
                  <a:lnTo>
                    <a:pt x="271" y="62"/>
                  </a:lnTo>
                  <a:lnTo>
                    <a:pt x="287" y="89"/>
                  </a:lnTo>
                  <a:lnTo>
                    <a:pt x="296" y="120"/>
                  </a:lnTo>
                  <a:lnTo>
                    <a:pt x="300" y="153"/>
                  </a:lnTo>
                  <a:lnTo>
                    <a:pt x="298" y="173"/>
                  </a:lnTo>
                  <a:lnTo>
                    <a:pt x="289" y="197"/>
                  </a:lnTo>
                  <a:lnTo>
                    <a:pt x="276" y="220"/>
                  </a:lnTo>
                  <a:lnTo>
                    <a:pt x="260" y="242"/>
                  </a:lnTo>
                  <a:lnTo>
                    <a:pt x="244" y="260"/>
                  </a:lnTo>
                  <a:lnTo>
                    <a:pt x="224" y="273"/>
                  </a:lnTo>
                  <a:lnTo>
                    <a:pt x="222" y="377"/>
                  </a:lnTo>
                  <a:lnTo>
                    <a:pt x="222" y="471"/>
                  </a:lnTo>
                  <a:lnTo>
                    <a:pt x="220" y="557"/>
                  </a:lnTo>
                  <a:lnTo>
                    <a:pt x="218" y="640"/>
                  </a:lnTo>
                  <a:lnTo>
                    <a:pt x="218" y="718"/>
                  </a:lnTo>
                  <a:lnTo>
                    <a:pt x="216" y="798"/>
                  </a:lnTo>
                  <a:lnTo>
                    <a:pt x="216" y="880"/>
                  </a:lnTo>
                  <a:lnTo>
                    <a:pt x="215" y="967"/>
                  </a:lnTo>
                  <a:lnTo>
                    <a:pt x="213" y="1062"/>
                  </a:lnTo>
                  <a:lnTo>
                    <a:pt x="213" y="1166"/>
                  </a:lnTo>
                  <a:lnTo>
                    <a:pt x="100" y="1153"/>
                  </a:lnTo>
                  <a:lnTo>
                    <a:pt x="98" y="1051"/>
                  </a:lnTo>
                  <a:lnTo>
                    <a:pt x="96" y="958"/>
                  </a:lnTo>
                  <a:lnTo>
                    <a:pt x="95" y="873"/>
                  </a:lnTo>
                  <a:lnTo>
                    <a:pt x="93" y="793"/>
                  </a:lnTo>
                  <a:lnTo>
                    <a:pt x="87" y="637"/>
                  </a:lnTo>
                  <a:lnTo>
                    <a:pt x="85" y="557"/>
                  </a:lnTo>
                  <a:lnTo>
                    <a:pt x="84" y="471"/>
                  </a:lnTo>
                  <a:lnTo>
                    <a:pt x="82" y="380"/>
                  </a:lnTo>
                  <a:lnTo>
                    <a:pt x="80" y="277"/>
                  </a:lnTo>
                  <a:lnTo>
                    <a:pt x="53" y="258"/>
                  </a:lnTo>
                  <a:lnTo>
                    <a:pt x="31" y="237"/>
                  </a:lnTo>
                  <a:lnTo>
                    <a:pt x="16" y="211"/>
                  </a:lnTo>
                  <a:lnTo>
                    <a:pt x="5" y="184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7" y="98"/>
                  </a:lnTo>
                  <a:lnTo>
                    <a:pt x="18" y="73"/>
                  </a:lnTo>
                  <a:lnTo>
                    <a:pt x="35" y="49"/>
                  </a:lnTo>
                  <a:lnTo>
                    <a:pt x="56" y="29"/>
                  </a:lnTo>
                  <a:lnTo>
                    <a:pt x="85" y="15"/>
                  </a:lnTo>
                  <a:lnTo>
                    <a:pt x="118" y="4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00" y="4292600"/>
            <a:ext cx="698400" cy="6975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l="7089" t="18550" b="20630"/>
          <a:stretch/>
        </p:blipFill>
        <p:spPr>
          <a:xfrm>
            <a:off x="6015051" y="1961413"/>
            <a:ext cx="2125200" cy="243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 l="9350" t="13362" r="13566" b="37420"/>
          <a:stretch/>
        </p:blipFill>
        <p:spPr>
          <a:xfrm>
            <a:off x="1052816" y="309250"/>
            <a:ext cx="1998000" cy="2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6">
            <a:alphaModFix/>
          </a:blip>
          <a:srcRect l="11256" t="6676" r="4298" b="17965"/>
          <a:stretch/>
        </p:blipFill>
        <p:spPr>
          <a:xfrm>
            <a:off x="3438388" y="924003"/>
            <a:ext cx="2248990" cy="267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981775" y="4407025"/>
            <a:ext cx="21963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/>
              <a:t>Maha Akhtar</a:t>
            </a:r>
            <a:endParaRPr sz="1200"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Psychologist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Faisalabad International Hospital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6" name="Google Shape;136;p20"/>
          <p:cNvSpPr txBox="1"/>
          <p:nvPr/>
        </p:nvSpPr>
        <p:spPr>
          <a:xfrm>
            <a:off x="3396850" y="3648500"/>
            <a:ext cx="23331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/>
              <a:t>Dr. Ata Jillani</a:t>
            </a:r>
            <a:endParaRPr sz="1200"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Retired Senior Medical Officer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M.B.B.S | R.P.M.D.C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Jillani Hospital Faisalabad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7" name="Google Shape;137;p20"/>
          <p:cNvSpPr txBox="1"/>
          <p:nvPr/>
        </p:nvSpPr>
        <p:spPr>
          <a:xfrm>
            <a:off x="970925" y="2613250"/>
            <a:ext cx="21252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/>
              <a:t>Dr. Fozia Nazir</a:t>
            </a:r>
            <a:endParaRPr sz="1200"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Ob-Gynaecology Consultant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L.H.V. | D.H.M.S.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Fozia Mother Care Centre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799" y="4292600"/>
            <a:ext cx="435162" cy="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2032650" y="1574725"/>
            <a:ext cx="1075889" cy="2300875"/>
            <a:chOff x="445718" y="1046291"/>
            <a:chExt cx="2112900" cy="4773600"/>
          </a:xfrm>
        </p:grpSpPr>
        <p:sp>
          <p:nvSpPr>
            <p:cNvPr id="144" name="Google Shape;144;p21"/>
            <p:cNvSpPr/>
            <p:nvPr/>
          </p:nvSpPr>
          <p:spPr>
            <a:xfrm>
              <a:off x="445718" y="1046291"/>
              <a:ext cx="2112900" cy="47736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394183" y="1189991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21"/>
            <p:cNvGrpSpPr/>
            <p:nvPr/>
          </p:nvGrpSpPr>
          <p:grpSpPr>
            <a:xfrm>
              <a:off x="1407683" y="5520026"/>
              <a:ext cx="211974" cy="211974"/>
              <a:chOff x="1549420" y="6411780"/>
              <a:chExt cx="312600" cy="312600"/>
            </a:xfrm>
          </p:grpSpPr>
          <p:sp>
            <p:nvSpPr>
              <p:cNvPr id="147" name="Google Shape;147;p21"/>
              <p:cNvSpPr/>
              <p:nvPr/>
            </p:nvSpPr>
            <p:spPr>
              <a:xfrm>
                <a:off x="1549420" y="6411780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1634225" y="6496063"/>
                <a:ext cx="143100" cy="1440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" name="Google Shape;149;p21"/>
          <p:cNvSpPr txBox="1">
            <a:spLocks noGrp="1"/>
          </p:cNvSpPr>
          <p:nvPr>
            <p:ph type="body" idx="4294967295"/>
          </p:nvPr>
        </p:nvSpPr>
        <p:spPr>
          <a:xfrm>
            <a:off x="0" y="15085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Al-Shaafi Diagnostics and Treatment</a:t>
            </a:r>
            <a:endParaRPr sz="3000" b="1">
              <a:solidFill>
                <a:srgbClr val="2196F3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endParaRPr sz="3000" b="1">
              <a:solidFill>
                <a:srgbClr val="2196F3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073342" y="975982"/>
            <a:ext cx="3550640" cy="3467475"/>
            <a:chOff x="924229" y="1606109"/>
            <a:chExt cx="4734187" cy="4623300"/>
          </a:xfrm>
        </p:grpSpPr>
        <p:sp>
          <p:nvSpPr>
            <p:cNvPr id="151" name="Google Shape;151;p21"/>
            <p:cNvSpPr/>
            <p:nvPr/>
          </p:nvSpPr>
          <p:spPr>
            <a:xfrm>
              <a:off x="924229" y="1606109"/>
              <a:ext cx="4623300" cy="4623300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238091" y="1766259"/>
              <a:ext cx="288000" cy="288000"/>
            </a:xfrm>
            <a:prstGeom prst="ellipse">
              <a:avLst/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5370416" y="3760400"/>
              <a:ext cx="288000" cy="28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238091" y="5754540"/>
              <a:ext cx="288000" cy="288000"/>
            </a:xfrm>
            <a:prstGeom prst="ellipse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5072001" y="2610815"/>
              <a:ext cx="288000" cy="2880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049075" y="4941168"/>
              <a:ext cx="288000" cy="288000"/>
            </a:xfrm>
            <a:prstGeom prst="ellipse">
              <a:avLst/>
            </a:prstGeom>
            <a:solidFill>
              <a:srgbClr val="2395A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1"/>
          <p:cNvGrpSpPr/>
          <p:nvPr/>
        </p:nvGrpSpPr>
        <p:grpSpPr>
          <a:xfrm>
            <a:off x="4374795" y="923630"/>
            <a:ext cx="3467675" cy="545083"/>
            <a:chOff x="4965552" y="1736224"/>
            <a:chExt cx="3485100" cy="726778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4965552" y="200130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Introducing digital diagnostics in which the system advises some laboratory tests against certain symptoms.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3F3F3F"/>
                  </a:solidFill>
                </a:rPr>
                <a:t>Diagnostics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4893410" y="1683555"/>
            <a:ext cx="3467675" cy="545083"/>
            <a:chOff x="4965552" y="1736224"/>
            <a:chExt cx="3485100" cy="726778"/>
          </a:xfrm>
        </p:grpSpPr>
        <p:sp>
          <p:nvSpPr>
            <p:cNvPr id="161" name="Google Shape;161;p21"/>
            <p:cNvSpPr txBox="1"/>
            <p:nvPr/>
          </p:nvSpPr>
          <p:spPr>
            <a:xfrm>
              <a:off x="4965552" y="200130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Laboratory declares the disease on the bases of reports of the advised medical tests.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3F3F3F"/>
                  </a:solidFill>
                </a:rPr>
                <a:t>Laboratory 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5163440" y="2443481"/>
            <a:ext cx="3467675" cy="545083"/>
            <a:chOff x="4965552" y="1736224"/>
            <a:chExt cx="3485100" cy="726778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4965552" y="200130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After the identification of disease; the system recommends medicines for the proper treatment of disease.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3F3F3F"/>
                  </a:solidFill>
                </a:rPr>
                <a:t>Treatment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4374795" y="3963331"/>
            <a:ext cx="3467675" cy="545083"/>
            <a:chOff x="4965552" y="1736224"/>
            <a:chExt cx="3485100" cy="726778"/>
          </a:xfrm>
        </p:grpSpPr>
        <p:sp>
          <p:nvSpPr>
            <p:cNvPr id="167" name="Google Shape;167;p21"/>
            <p:cNvSpPr txBox="1"/>
            <p:nvPr/>
          </p:nvSpPr>
          <p:spPr>
            <a:xfrm>
              <a:off x="4965552" y="200130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Expert doctors are available for the proper medical consultancy.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3F3F3F"/>
                  </a:solidFill>
                </a:rPr>
                <a:t>Medical Consultancy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1"/>
          <p:cNvGrpSpPr/>
          <p:nvPr/>
        </p:nvGrpSpPr>
        <p:grpSpPr>
          <a:xfrm>
            <a:off x="4893410" y="3203406"/>
            <a:ext cx="3467675" cy="545083"/>
            <a:chOff x="4965552" y="1736224"/>
            <a:chExt cx="3485100" cy="726778"/>
          </a:xfrm>
        </p:grpSpPr>
        <p:sp>
          <p:nvSpPr>
            <p:cNvPr id="170" name="Google Shape;170;p21"/>
            <p:cNvSpPr txBox="1"/>
            <p:nvPr/>
          </p:nvSpPr>
          <p:spPr>
            <a:xfrm>
              <a:off x="4965552" y="200130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The system guides the pregnant women throughout the nine months of their pregnancy.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3F3F3F"/>
                  </a:solidFill>
                </a:rPr>
                <a:t>Gynae &amp; Obstetrics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>
            <a:off x="488018" y="2229390"/>
            <a:ext cx="1297134" cy="960658"/>
            <a:chOff x="4965552" y="1736224"/>
            <a:chExt cx="1530000" cy="1280878"/>
          </a:xfrm>
        </p:grpSpPr>
        <p:sp>
          <p:nvSpPr>
            <p:cNvPr id="173" name="Google Shape;173;p21"/>
            <p:cNvSpPr txBox="1"/>
            <p:nvPr/>
          </p:nvSpPr>
          <p:spPr>
            <a:xfrm>
              <a:off x="4965552" y="2001302"/>
              <a:ext cx="1530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3F3F3F"/>
                  </a:solidFill>
                </a:rPr>
                <a:t>A System for diagnostics and treatment with Artificial Intelligence and Machine Learning</a:t>
              </a:r>
              <a:r>
                <a:rPr lang="en-GB" sz="9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1"/>
            <p:cNvSpPr txBox="1"/>
            <p:nvPr/>
          </p:nvSpPr>
          <p:spPr>
            <a:xfrm>
              <a:off x="4965552" y="1736224"/>
              <a:ext cx="153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3F3F3F"/>
                  </a:solidFill>
                </a:rPr>
                <a:t>Al-Shaafi</a:t>
              </a:r>
              <a:endParaRPr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931666" y="1115731"/>
            <a:ext cx="3187800" cy="3187800"/>
            <a:chOff x="735328" y="1762623"/>
            <a:chExt cx="4250400" cy="4250400"/>
          </a:xfrm>
        </p:grpSpPr>
        <p:sp>
          <p:nvSpPr>
            <p:cNvPr id="176" name="Google Shape;176;p21"/>
            <p:cNvSpPr/>
            <p:nvPr/>
          </p:nvSpPr>
          <p:spPr>
            <a:xfrm>
              <a:off x="735328" y="1762623"/>
              <a:ext cx="4250400" cy="4250400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735328" y="1762623"/>
              <a:ext cx="4250400" cy="4250400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rgbClr val="0097A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735328" y="1762623"/>
              <a:ext cx="4250400" cy="4250400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35328" y="1762623"/>
              <a:ext cx="4250400" cy="4250400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35328" y="1762623"/>
              <a:ext cx="4250400" cy="4250400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88" y="1732600"/>
            <a:ext cx="925619" cy="19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Similar App 1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9375" y="665600"/>
            <a:ext cx="5605250" cy="44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Similar App 2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38" y="752650"/>
            <a:ext cx="5832736" cy="43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body" idx="4294967295"/>
          </p:nvPr>
        </p:nvSpPr>
        <p:spPr>
          <a:xfrm>
            <a:off x="0" y="132400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GB" sz="3000" b="1">
                <a:solidFill>
                  <a:srgbClr val="2196F3"/>
                </a:solidFill>
              </a:rPr>
              <a:t>Similar App 3</a:t>
            </a:r>
            <a:endParaRPr sz="3000" b="1">
              <a:solidFill>
                <a:srgbClr val="2196F3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123050" y="0"/>
            <a:ext cx="6897900" cy="486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1348"/>
          <a:stretch/>
        </p:blipFill>
        <p:spPr>
          <a:xfrm>
            <a:off x="1770511" y="766272"/>
            <a:ext cx="5602977" cy="437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5"/>
          <p:cNvGrpSpPr/>
          <p:nvPr/>
        </p:nvGrpSpPr>
        <p:grpSpPr>
          <a:xfrm>
            <a:off x="0" y="0"/>
            <a:ext cx="9143997" cy="5143500"/>
            <a:chOff x="0" y="0"/>
            <a:chExt cx="9143997" cy="5143498"/>
          </a:xfrm>
        </p:grpSpPr>
        <p:pic>
          <p:nvPicPr>
            <p:cNvPr id="209" name="Google Shape;20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8750" y="0"/>
              <a:ext cx="7715246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5"/>
            <p:cNvPicPr preferRelativeResize="0"/>
            <p:nvPr/>
          </p:nvPicPr>
          <p:blipFill rotWithShape="1">
            <a:blip r:embed="rId3">
              <a:alphaModFix/>
            </a:blip>
            <a:srcRect r="68548"/>
            <a:stretch/>
          </p:blipFill>
          <p:spPr>
            <a:xfrm flipH="1">
              <a:off x="0" y="0"/>
              <a:ext cx="1495944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5"/>
          <p:cNvSpPr txBox="1"/>
          <p:nvPr/>
        </p:nvSpPr>
        <p:spPr>
          <a:xfrm>
            <a:off x="181075" y="2788725"/>
            <a:ext cx="1366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20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81075" y="4321650"/>
            <a:ext cx="4583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Faced by Doctors</a:t>
            </a:r>
            <a:endParaRPr sz="3000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738</Words>
  <Application>Microsoft Office PowerPoint</Application>
  <PresentationFormat>On-screen Show (16:9)</PresentationFormat>
  <Paragraphs>137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Lobster</vt:lpstr>
      <vt:lpstr>Times New Roman</vt:lpstr>
      <vt:lpstr>Comfortaa</vt:lpstr>
      <vt:lpstr>Caveat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Sarwar</dc:creator>
  <cp:lastModifiedBy>Usama Sarwar</cp:lastModifiedBy>
  <cp:revision>7</cp:revision>
  <dcterms:modified xsi:type="dcterms:W3CDTF">2021-01-16T16:31:58Z</dcterms:modified>
  <cp:contentStatus/>
</cp:coreProperties>
</file>